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7712" y="839165"/>
            <a:ext cx="11196574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464233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F5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2B2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1743" y="355471"/>
            <a:ext cx="3848329" cy="425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34711" y="685800"/>
            <a:ext cx="2357628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F5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F5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4572000"/>
                </a:moveTo>
                <a:lnTo>
                  <a:pt x="12192000" y="45720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0614" y="211962"/>
            <a:ext cx="389077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F5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4437" y="1404166"/>
            <a:ext cx="10587355" cy="2570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D2B2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004" y="4753762"/>
            <a:ext cx="74383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17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9600" spc="285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96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96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1381" y="4783327"/>
            <a:ext cx="31197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464233"/>
                </a:solidFill>
                <a:latin typeface="Tw Cen MT"/>
                <a:cs typeface="Tw Cen MT"/>
              </a:rPr>
              <a:t>A logical and  systematic</a:t>
            </a:r>
            <a:r>
              <a:rPr sz="3200" spc="-95" dirty="0">
                <a:solidFill>
                  <a:srgbClr val="464233"/>
                </a:solidFill>
                <a:latin typeface="Tw Cen MT"/>
                <a:cs typeface="Tw Cen MT"/>
              </a:rPr>
              <a:t> </a:t>
            </a:r>
            <a:r>
              <a:rPr sz="3200" spc="-10" dirty="0">
                <a:solidFill>
                  <a:srgbClr val="464233"/>
                </a:solidFill>
                <a:latin typeface="Tw Cen MT"/>
                <a:cs typeface="Tw Cen MT"/>
              </a:rPr>
              <a:t>problem  </a:t>
            </a:r>
            <a:r>
              <a:rPr sz="3200" dirty="0">
                <a:solidFill>
                  <a:srgbClr val="464233"/>
                </a:solidFill>
                <a:latin typeface="Tw Cen MT"/>
                <a:cs typeface="Tw Cen MT"/>
              </a:rPr>
              <a:t>solving</a:t>
            </a:r>
            <a:r>
              <a:rPr sz="3200" spc="-45" dirty="0">
                <a:solidFill>
                  <a:srgbClr val="464233"/>
                </a:solidFill>
                <a:latin typeface="Tw Cen MT"/>
                <a:cs typeface="Tw Cen MT"/>
              </a:rPr>
              <a:t> </a:t>
            </a:r>
            <a:r>
              <a:rPr sz="3200" spc="-10" dirty="0">
                <a:solidFill>
                  <a:srgbClr val="464233"/>
                </a:solidFill>
                <a:latin typeface="Tw Cen MT"/>
                <a:cs typeface="Tw Cen MT"/>
              </a:rPr>
              <a:t>process</a:t>
            </a:r>
            <a:endParaRPr sz="3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862" y="852931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971" y="1596593"/>
            <a:ext cx="6276340" cy="3697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 indent="-28194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96428"/>
              <a:buAutoNum type="arabicPeriod"/>
              <a:tabLst>
                <a:tab pos="294640" algn="l"/>
              </a:tabLst>
            </a:pP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Ask a question and </a:t>
            </a:r>
            <a:r>
              <a:rPr sz="2800" b="1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collect</a:t>
            </a: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2800" b="1" u="heavy" spc="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information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6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So </a:t>
            </a:r>
            <a:r>
              <a:rPr sz="2800" spc="-30" dirty="0">
                <a:solidFill>
                  <a:srgbClr val="2D2B20"/>
                </a:solidFill>
                <a:latin typeface="Tw Cen MT"/>
                <a:cs typeface="Tw Cen MT"/>
              </a:rPr>
              <a:t>why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ask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questions? </a:t>
            </a:r>
            <a:r>
              <a:rPr sz="2800" spc="-120" dirty="0">
                <a:solidFill>
                  <a:srgbClr val="2D2B20"/>
                </a:solidFill>
                <a:latin typeface="Tw Cen MT"/>
                <a:cs typeface="Tw Cen MT"/>
              </a:rPr>
              <a:t>To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learn</a:t>
            </a:r>
            <a:r>
              <a:rPr sz="2800" spc="-24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something!</a:t>
            </a:r>
            <a:endParaRPr sz="2800">
              <a:latin typeface="Tw Cen MT"/>
              <a:cs typeface="Tw Cen MT"/>
            </a:endParaRPr>
          </a:p>
          <a:p>
            <a:pPr marL="181610" marR="314960" indent="-137160">
              <a:lnSpc>
                <a:spcPts val="3020"/>
              </a:lnSpc>
              <a:spcBef>
                <a:spcPts val="650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What if </a:t>
            </a:r>
            <a:r>
              <a:rPr sz="2800" spc="-35" dirty="0">
                <a:solidFill>
                  <a:srgbClr val="2D2B20"/>
                </a:solidFill>
                <a:latin typeface="Tw Cen MT"/>
                <a:cs typeface="Tw Cen MT"/>
              </a:rPr>
              <a:t>you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observe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that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your</a:t>
            </a:r>
            <a:r>
              <a:rPr sz="2800" spc="-254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neighbors 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flowers </a:t>
            </a:r>
            <a:r>
              <a:rPr sz="2800" spc="-35" dirty="0">
                <a:solidFill>
                  <a:srgbClr val="2D2B20"/>
                </a:solidFill>
                <a:latin typeface="Tw Cen MT"/>
                <a:cs typeface="Tw Cen MT"/>
              </a:rPr>
              <a:t>grow </a:t>
            </a:r>
            <a:r>
              <a:rPr sz="2800" spc="35" dirty="0">
                <a:solidFill>
                  <a:srgbClr val="2D2B20"/>
                </a:solidFill>
                <a:latin typeface="Tw Cen MT"/>
                <a:cs typeface="Tw Cen MT"/>
              </a:rPr>
              <a:t>much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better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than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your  </a:t>
            </a:r>
            <a:r>
              <a:rPr sz="2800" spc="-20" dirty="0">
                <a:solidFill>
                  <a:srgbClr val="2D2B20"/>
                </a:solidFill>
                <a:latin typeface="Tw Cen MT"/>
                <a:cs typeface="Tw Cen MT"/>
              </a:rPr>
              <a:t>flowers…</a:t>
            </a:r>
            <a:endParaRPr sz="2800">
              <a:latin typeface="Tw Cen MT"/>
              <a:cs typeface="Tw Cen MT"/>
            </a:endParaRPr>
          </a:p>
          <a:p>
            <a:pPr marL="364490" marR="427990" lvl="1" indent="-137160">
              <a:lnSpc>
                <a:spcPts val="2810"/>
              </a:lnSpc>
              <a:spcBef>
                <a:spcPts val="625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600" u="heavy" spc="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Observations</a:t>
            </a:r>
            <a:r>
              <a:rPr sz="2600" spc="5" dirty="0">
                <a:solidFill>
                  <a:srgbClr val="2D2B20"/>
                </a:solidFill>
                <a:latin typeface="Tw Cen MT"/>
                <a:cs typeface="Tw Cen MT"/>
              </a:rPr>
              <a:t>: </a:t>
            </a:r>
            <a:r>
              <a:rPr sz="2600" spc="-25" dirty="0">
                <a:solidFill>
                  <a:srgbClr val="2D2B20"/>
                </a:solidFill>
                <a:latin typeface="Tw Cen MT"/>
                <a:cs typeface="Tw Cen MT"/>
              </a:rPr>
              <a:t>taller, fuller, </a:t>
            </a:r>
            <a:r>
              <a:rPr sz="2600" dirty="0">
                <a:solidFill>
                  <a:srgbClr val="2D2B20"/>
                </a:solidFill>
                <a:latin typeface="Tw Cen MT"/>
                <a:cs typeface="Tw Cen MT"/>
              </a:rPr>
              <a:t>more</a:t>
            </a:r>
            <a:r>
              <a:rPr sz="2600" spc="-9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600" spc="-10" dirty="0">
                <a:solidFill>
                  <a:srgbClr val="2D2B20"/>
                </a:solidFill>
                <a:latin typeface="Tw Cen MT"/>
                <a:cs typeface="Tw Cen MT"/>
              </a:rPr>
              <a:t>fragrant,  </a:t>
            </a:r>
            <a:r>
              <a:rPr sz="2600" dirty="0">
                <a:solidFill>
                  <a:srgbClr val="2D2B20"/>
                </a:solidFill>
                <a:latin typeface="Tw Cen MT"/>
                <a:cs typeface="Tw Cen MT"/>
              </a:rPr>
              <a:t>more brightly</a:t>
            </a:r>
            <a:r>
              <a:rPr sz="2600" spc="-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2D2B20"/>
                </a:solidFill>
                <a:latin typeface="Tw Cen MT"/>
                <a:cs typeface="Tw Cen MT"/>
              </a:rPr>
              <a:t>colored</a:t>
            </a:r>
            <a:endParaRPr sz="2600">
              <a:latin typeface="Tw Cen MT"/>
              <a:cs typeface="Tw Cen MT"/>
            </a:endParaRPr>
          </a:p>
          <a:p>
            <a:pPr marL="364490" marR="5080" lvl="1" indent="-137160">
              <a:lnSpc>
                <a:spcPts val="2810"/>
              </a:lnSpc>
              <a:spcBef>
                <a:spcPts val="595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6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Inference</a:t>
            </a:r>
            <a:r>
              <a:rPr sz="2600" spc="-5" dirty="0">
                <a:solidFill>
                  <a:srgbClr val="2D2B20"/>
                </a:solidFill>
                <a:latin typeface="Tw Cen MT"/>
                <a:cs typeface="Tw Cen MT"/>
              </a:rPr>
              <a:t>: </a:t>
            </a:r>
            <a:r>
              <a:rPr sz="2600" i="1" spc="-5" dirty="0">
                <a:solidFill>
                  <a:srgbClr val="2D2B20"/>
                </a:solidFill>
                <a:latin typeface="Tw Cen MT"/>
                <a:cs typeface="Tw Cen MT"/>
              </a:rPr>
              <a:t>your </a:t>
            </a:r>
            <a:r>
              <a:rPr sz="2600" i="1" dirty="0">
                <a:solidFill>
                  <a:srgbClr val="2D2B20"/>
                </a:solidFill>
                <a:latin typeface="Tw Cen MT"/>
                <a:cs typeface="Tw Cen MT"/>
              </a:rPr>
              <a:t>neighbor </a:t>
            </a:r>
            <a:r>
              <a:rPr sz="2600" i="1" spc="-5" dirty="0">
                <a:solidFill>
                  <a:srgbClr val="2D2B20"/>
                </a:solidFill>
                <a:latin typeface="Tw Cen MT"/>
                <a:cs typeface="Tw Cen MT"/>
              </a:rPr>
              <a:t>must </a:t>
            </a:r>
            <a:r>
              <a:rPr sz="2600" i="1" spc="-10" dirty="0">
                <a:solidFill>
                  <a:srgbClr val="2D2B20"/>
                </a:solidFill>
                <a:latin typeface="Tw Cen MT"/>
                <a:cs typeface="Tw Cen MT"/>
              </a:rPr>
              <a:t>take </a:t>
            </a:r>
            <a:r>
              <a:rPr sz="2600" i="1" dirty="0">
                <a:solidFill>
                  <a:srgbClr val="2D2B20"/>
                </a:solidFill>
                <a:latin typeface="Tw Cen MT"/>
                <a:cs typeface="Tw Cen MT"/>
              </a:rPr>
              <a:t>better</a:t>
            </a:r>
            <a:r>
              <a:rPr sz="2600" i="1" spc="-1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2D2B20"/>
                </a:solidFill>
                <a:latin typeface="Tw Cen MT"/>
                <a:cs typeface="Tw Cen MT"/>
              </a:rPr>
              <a:t>care  of their</a:t>
            </a:r>
            <a:r>
              <a:rPr sz="2600" i="1" spc="1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600" i="1" spc="-25" dirty="0">
                <a:solidFill>
                  <a:srgbClr val="2D2B20"/>
                </a:solidFill>
                <a:latin typeface="Tw Cen MT"/>
                <a:cs typeface="Tw Cen MT"/>
              </a:rPr>
              <a:t>flowers</a:t>
            </a:r>
            <a:r>
              <a:rPr sz="2600" spc="-25" dirty="0">
                <a:solidFill>
                  <a:srgbClr val="2D2B20"/>
                </a:solidFill>
                <a:latin typeface="Tw Cen MT"/>
                <a:cs typeface="Tw Cen MT"/>
              </a:rPr>
              <a:t>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0" y="2010999"/>
            <a:ext cx="2037188" cy="267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954" y="807466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6279" y="1561541"/>
            <a:ext cx="7035165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1.Ask a question and collect</a:t>
            </a:r>
            <a:r>
              <a:rPr sz="3200" b="1" u="heavy" spc="-5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3200" b="1" u="heavy" spc="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information</a:t>
            </a:r>
            <a:endParaRPr sz="3200">
              <a:latin typeface="Tw Cen MT"/>
              <a:cs typeface="Tw Cen MT"/>
            </a:endParaRPr>
          </a:p>
          <a:p>
            <a:pPr marL="169545" marR="79375" indent="-137795">
              <a:lnSpc>
                <a:spcPts val="3460"/>
              </a:lnSpc>
              <a:spcBef>
                <a:spcPts val="445"/>
              </a:spcBef>
            </a:pPr>
            <a:r>
              <a:rPr sz="3200" spc="2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200" spc="25" dirty="0">
                <a:solidFill>
                  <a:srgbClr val="2D2B20"/>
                </a:solidFill>
                <a:latin typeface="Tw Cen MT"/>
                <a:cs typeface="Tw Cen MT"/>
              </a:rPr>
              <a:t>These </a:t>
            </a:r>
            <a:r>
              <a:rPr sz="3200" spc="5" dirty="0">
                <a:solidFill>
                  <a:srgbClr val="2D2B20"/>
                </a:solidFill>
                <a:latin typeface="Tw Cen MT"/>
                <a:cs typeface="Tw Cen MT"/>
              </a:rPr>
              <a:t>observations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and inferences lead</a:t>
            </a:r>
            <a:r>
              <a:rPr sz="3200" spc="-22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us  to </a:t>
            </a:r>
            <a:r>
              <a:rPr sz="3200" b="1" i="1" dirty="0">
                <a:solidFill>
                  <a:srgbClr val="2D2B20"/>
                </a:solidFill>
                <a:latin typeface="Tw Cen MT"/>
                <a:cs typeface="Tw Cen MT"/>
              </a:rPr>
              <a:t>ask questions and collect</a:t>
            </a:r>
            <a:r>
              <a:rPr sz="3200" b="1" i="1" spc="-8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b="1" i="1" spc="10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r>
              <a:rPr sz="3200" spc="10" dirty="0">
                <a:solidFill>
                  <a:srgbClr val="2D2B20"/>
                </a:solidFill>
                <a:latin typeface="Tw Cen MT"/>
                <a:cs typeface="Tw Cen MT"/>
              </a:rPr>
              <a:t>…</a:t>
            </a:r>
            <a:endParaRPr sz="3200">
              <a:latin typeface="Tw Cen MT"/>
              <a:cs typeface="Tw Cen MT"/>
            </a:endParaRPr>
          </a:p>
          <a:p>
            <a:pPr marL="352425" indent="-137795">
              <a:lnSpc>
                <a:spcPct val="100000"/>
              </a:lnSpc>
              <a:spcBef>
                <a:spcPts val="300"/>
              </a:spcBef>
              <a:buClr>
                <a:srgbClr val="9CBDBC"/>
              </a:buClr>
              <a:buFont typeface="Wingdings 3"/>
              <a:buChar char=""/>
              <a:tabLst>
                <a:tab pos="353060" algn="l"/>
              </a:tabLst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What </a:t>
            </a:r>
            <a:r>
              <a:rPr sz="2400" spc="5" dirty="0">
                <a:solidFill>
                  <a:srgbClr val="2D2B20"/>
                </a:solidFill>
                <a:latin typeface="Tw Cen MT"/>
                <a:cs typeface="Tw Cen MT"/>
              </a:rPr>
              <a:t>must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I do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order </a:t>
            </a:r>
            <a:r>
              <a:rPr sz="2400" spc="-20" dirty="0">
                <a:solidFill>
                  <a:srgbClr val="2D2B20"/>
                </a:solidFill>
                <a:latin typeface="Tw Cen MT"/>
                <a:cs typeface="Tw Cen MT"/>
              </a:rPr>
              <a:t>for </a:t>
            </a:r>
            <a:r>
              <a:rPr sz="2400" spc="-30" dirty="0">
                <a:solidFill>
                  <a:srgbClr val="2D2B20"/>
                </a:solidFill>
                <a:latin typeface="Tw Cen MT"/>
                <a:cs typeface="Tw Cen MT"/>
              </a:rPr>
              <a:t>my </a:t>
            </a:r>
            <a:r>
              <a:rPr sz="2400" spc="-20" dirty="0">
                <a:solidFill>
                  <a:srgbClr val="2D2B20"/>
                </a:solidFill>
                <a:latin typeface="Tw Cen MT"/>
                <a:cs typeface="Tw Cen MT"/>
              </a:rPr>
              <a:t>flowers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to </a:t>
            </a:r>
            <a:r>
              <a:rPr sz="2400" spc="-35" dirty="0">
                <a:solidFill>
                  <a:srgbClr val="2D2B20"/>
                </a:solidFill>
                <a:latin typeface="Tw Cen MT"/>
                <a:cs typeface="Tw Cen MT"/>
              </a:rPr>
              <a:t>grow</a:t>
            </a:r>
            <a:r>
              <a:rPr sz="2400" spc="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better?</a:t>
            </a:r>
            <a:endParaRPr sz="2400">
              <a:latin typeface="Tw Cen MT"/>
              <a:cs typeface="Tw Cen MT"/>
            </a:endParaRPr>
          </a:p>
          <a:p>
            <a:pPr marL="352425" marR="283210" indent="-137160">
              <a:lnSpc>
                <a:spcPts val="2590"/>
              </a:lnSpc>
              <a:spcBef>
                <a:spcPts val="645"/>
              </a:spcBef>
              <a:buClr>
                <a:srgbClr val="9CBDBC"/>
              </a:buClr>
              <a:buFont typeface="Wingdings 3"/>
              <a:buChar char=""/>
              <a:tabLst>
                <a:tab pos="353060" algn="l"/>
              </a:tabLst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Then </a:t>
            </a:r>
            <a:r>
              <a:rPr sz="2400" spc="-25" dirty="0">
                <a:solidFill>
                  <a:srgbClr val="2D2B20"/>
                </a:solidFill>
                <a:latin typeface="Tw Cen MT"/>
                <a:cs typeface="Tw Cen MT"/>
              </a:rPr>
              <a:t>you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begin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collecting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background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information on 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gardening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and </a:t>
            </a:r>
            <a:r>
              <a:rPr sz="2400" spc="-20" dirty="0">
                <a:solidFill>
                  <a:srgbClr val="2D2B20"/>
                </a:solidFill>
                <a:latin typeface="Tw Cen MT"/>
                <a:cs typeface="Tw Cen MT"/>
              </a:rPr>
              <a:t>your ready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to </a:t>
            </a:r>
            <a:r>
              <a:rPr sz="24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form </a:t>
            </a:r>
            <a:r>
              <a:rPr sz="2400" u="heavy" spc="-2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your</a:t>
            </a:r>
            <a:r>
              <a:rPr sz="2400" u="heavy" spc="4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24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hypothesis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!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4400" y="2469514"/>
            <a:ext cx="1885557" cy="247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41" y="767029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774" y="1570685"/>
            <a:ext cx="5755640" cy="24345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762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An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organized 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way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learning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about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 natural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world</a:t>
            </a:r>
            <a:endParaRPr sz="2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19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1. Ask a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question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and collect</a:t>
            </a:r>
            <a:r>
              <a:rPr sz="18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0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2. 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Form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Hypothesis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3. </a:t>
            </a:r>
            <a:r>
              <a:rPr sz="1800" spc="-40" dirty="0">
                <a:solidFill>
                  <a:srgbClr val="2D2B20"/>
                </a:solidFill>
                <a:latin typeface="Tw Cen MT"/>
                <a:cs typeface="Tw Cen MT"/>
              </a:rPr>
              <a:t>Test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 Hypothesis / Experimental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procedure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4.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Collect, </a:t>
            </a:r>
            <a:r>
              <a:rPr sz="1800" spc="-10" dirty="0">
                <a:solidFill>
                  <a:srgbClr val="2D2B20"/>
                </a:solidFill>
                <a:latin typeface="Tw Cen MT"/>
                <a:cs typeface="Tw Cen MT"/>
              </a:rPr>
              <a:t>Record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&amp; Analyze</a:t>
            </a:r>
            <a:r>
              <a:rPr sz="1800" spc="-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Data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5.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Draw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conclusions &amp; Communicate</a:t>
            </a:r>
            <a:r>
              <a:rPr sz="18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Findings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9179" y="1766980"/>
            <a:ext cx="1910078" cy="304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039" y="769747"/>
            <a:ext cx="3143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25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345" y="1570685"/>
            <a:ext cx="6691630" cy="333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2.Formation </a:t>
            </a: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of a</a:t>
            </a:r>
            <a:r>
              <a:rPr sz="2800" b="1" u="heavy" spc="17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2800" b="1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hypothesis</a:t>
            </a:r>
            <a:endParaRPr sz="2800">
              <a:latin typeface="Tw Cen MT"/>
              <a:cs typeface="Tw Cen MT"/>
            </a:endParaRPr>
          </a:p>
          <a:p>
            <a:pPr marL="181610" marR="5080" indent="-137795">
              <a:lnSpc>
                <a:spcPts val="3020"/>
              </a:lnSpc>
              <a:spcBef>
                <a:spcPts val="450"/>
              </a:spcBef>
            </a:pPr>
            <a:r>
              <a:rPr sz="2800" spc="13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130" dirty="0">
                <a:solidFill>
                  <a:srgbClr val="2D2B20"/>
                </a:solidFill>
                <a:latin typeface="Tw Cen MT"/>
                <a:cs typeface="Tw Cen MT"/>
              </a:rPr>
              <a:t>A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scientific and </a:t>
            </a:r>
            <a:r>
              <a:rPr sz="2800" b="1" i="1" spc="5" dirty="0">
                <a:solidFill>
                  <a:srgbClr val="2D2B20"/>
                </a:solidFill>
                <a:latin typeface="Tw Cen MT"/>
                <a:cs typeface="Tw Cen MT"/>
              </a:rPr>
              <a:t>testable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explanation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based on  observations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and collected</a:t>
            </a:r>
            <a:r>
              <a:rPr sz="2800" spc="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22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So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basically,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an</a:t>
            </a:r>
            <a:r>
              <a:rPr sz="2800" spc="-39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inference!</a:t>
            </a:r>
            <a:endParaRPr sz="2800">
              <a:latin typeface="Tw Cen MT"/>
              <a:cs typeface="Tw Cen MT"/>
            </a:endParaRPr>
          </a:p>
          <a:p>
            <a:pPr marL="280670" indent="-236854">
              <a:lnSpc>
                <a:spcPct val="100000"/>
              </a:lnSpc>
              <a:spcBef>
                <a:spcPts val="265"/>
              </a:spcBef>
              <a:buClr>
                <a:srgbClr val="9CBDBC"/>
              </a:buClr>
              <a:buFont typeface="Wingdings 3"/>
              <a:buChar char=""/>
              <a:tabLst>
                <a:tab pos="280670" algn="l"/>
                <a:tab pos="281305" algn="l"/>
              </a:tabLst>
            </a:pPr>
            <a:r>
              <a:rPr sz="2800" spc="-20" dirty="0">
                <a:solidFill>
                  <a:srgbClr val="2D2B20"/>
                </a:solidFill>
                <a:latin typeface="Tw Cen MT"/>
                <a:cs typeface="Tw Cen MT"/>
              </a:rPr>
              <a:t>Typically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written in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“If……then……”</a:t>
            </a:r>
            <a:r>
              <a:rPr sz="2800" spc="4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format</a:t>
            </a:r>
            <a:endParaRPr sz="2800">
              <a:latin typeface="Tw Cen MT"/>
              <a:cs typeface="Tw Cen MT"/>
            </a:endParaRPr>
          </a:p>
          <a:p>
            <a:pPr marL="364490" lvl="1" indent="-137795">
              <a:lnSpc>
                <a:spcPct val="100000"/>
              </a:lnSpc>
              <a:spcBef>
                <a:spcPts val="34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If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I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do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this,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then this will</a:t>
            </a:r>
            <a:r>
              <a:rPr sz="2400" spc="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happen.</a:t>
            </a:r>
            <a:endParaRPr sz="2400">
              <a:latin typeface="Tw Cen MT"/>
              <a:cs typeface="Tw Cen MT"/>
            </a:endParaRPr>
          </a:p>
          <a:p>
            <a:pPr marL="364490" marR="377190" lvl="1" indent="-137160">
              <a:lnSpc>
                <a:spcPts val="2590"/>
              </a:lnSpc>
              <a:spcBef>
                <a:spcPts val="64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4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If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 I put </a:t>
            </a:r>
            <a:r>
              <a:rPr sz="2400" spc="5" dirty="0">
                <a:solidFill>
                  <a:srgbClr val="2D2B20"/>
                </a:solidFill>
                <a:latin typeface="Tw Cen MT"/>
                <a:cs typeface="Tw Cen MT"/>
              </a:rPr>
              <a:t>fertilizer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on </a:t>
            </a:r>
            <a:r>
              <a:rPr sz="2400" spc="-30" dirty="0">
                <a:solidFill>
                  <a:srgbClr val="2D2B20"/>
                </a:solidFill>
                <a:latin typeface="Tw Cen MT"/>
                <a:cs typeface="Tw Cen MT"/>
              </a:rPr>
              <a:t>my </a:t>
            </a:r>
            <a:r>
              <a:rPr sz="2400" spc="-15" dirty="0">
                <a:solidFill>
                  <a:srgbClr val="2D2B20"/>
                </a:solidFill>
                <a:latin typeface="Tw Cen MT"/>
                <a:cs typeface="Tw Cen MT"/>
              </a:rPr>
              <a:t>plants, </a:t>
            </a:r>
            <a:r>
              <a:rPr sz="24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then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25" dirty="0">
                <a:solidFill>
                  <a:srgbClr val="2D2B20"/>
                </a:solidFill>
                <a:latin typeface="Tw Cen MT"/>
                <a:cs typeface="Tw Cen MT"/>
              </a:rPr>
              <a:t>they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will </a:t>
            </a:r>
            <a:r>
              <a:rPr sz="2400" spc="-30" dirty="0">
                <a:solidFill>
                  <a:srgbClr val="2D2B20"/>
                </a:solidFill>
                <a:latin typeface="Tw Cen MT"/>
                <a:cs typeface="Tw Cen MT"/>
              </a:rPr>
              <a:t>grow 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bigger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4668" y="2362213"/>
            <a:ext cx="2165263" cy="17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6684" y="4005443"/>
            <a:ext cx="2205990" cy="1233805"/>
          </a:xfrm>
          <a:custGeom>
            <a:avLst/>
            <a:gdLst/>
            <a:ahLst/>
            <a:cxnLst/>
            <a:rect l="l" t="t" r="r" b="b"/>
            <a:pathLst>
              <a:path w="2205990" h="1233804">
                <a:moveTo>
                  <a:pt x="0" y="1233472"/>
                </a:moveTo>
                <a:lnTo>
                  <a:pt x="2205774" y="1233472"/>
                </a:lnTo>
                <a:lnTo>
                  <a:pt x="2205774" y="0"/>
                </a:lnTo>
                <a:lnTo>
                  <a:pt x="0" y="0"/>
                </a:lnTo>
                <a:lnTo>
                  <a:pt x="0" y="1233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40203" y="4059003"/>
            <a:ext cx="2099310" cy="1129665"/>
          </a:xfrm>
          <a:custGeom>
            <a:avLst/>
            <a:gdLst/>
            <a:ahLst/>
            <a:cxnLst/>
            <a:rect l="l" t="t" r="r" b="b"/>
            <a:pathLst>
              <a:path w="2099309" h="1129664">
                <a:moveTo>
                  <a:pt x="2098786" y="0"/>
                </a:moveTo>
                <a:lnTo>
                  <a:pt x="0" y="0"/>
                </a:lnTo>
                <a:lnTo>
                  <a:pt x="0" y="1127793"/>
                </a:lnTo>
                <a:lnTo>
                  <a:pt x="2098786" y="1129242"/>
                </a:lnTo>
                <a:lnTo>
                  <a:pt x="2098786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039" y="874267"/>
            <a:ext cx="3143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25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332" y="1570685"/>
            <a:ext cx="6861175" cy="4103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2.Formation </a:t>
            </a: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of a</a:t>
            </a:r>
            <a:r>
              <a:rPr sz="2800" b="1" u="heavy" spc="17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2800" b="1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hypothesis</a:t>
            </a:r>
            <a:endParaRPr sz="2800">
              <a:latin typeface="Tw Cen MT"/>
              <a:cs typeface="Tw Cen MT"/>
            </a:endParaRPr>
          </a:p>
          <a:p>
            <a:pPr marL="181610" indent="-137795">
              <a:lnSpc>
                <a:spcPct val="100000"/>
              </a:lnSpc>
              <a:spcBef>
                <a:spcPts val="140"/>
              </a:spcBef>
              <a:buClr>
                <a:srgbClr val="9CBDBC"/>
              </a:buClr>
              <a:buFont typeface="Wingdings 3"/>
              <a:buChar char=""/>
              <a:tabLst>
                <a:tab pos="182245" algn="l"/>
              </a:tabLst>
            </a:pPr>
            <a:r>
              <a:rPr sz="2400" b="1" spc="-20" dirty="0">
                <a:solidFill>
                  <a:srgbClr val="2D2B20"/>
                </a:solidFill>
                <a:latin typeface="Tw Cen MT"/>
                <a:cs typeface="Tw Cen MT"/>
              </a:rPr>
              <a:t>Why </a:t>
            </a:r>
            <a:r>
              <a:rPr sz="2400" b="1" spc="5" dirty="0">
                <a:solidFill>
                  <a:srgbClr val="2D2B20"/>
                </a:solidFill>
                <a:latin typeface="Tw Cen MT"/>
                <a:cs typeface="Tw Cen MT"/>
              </a:rPr>
              <a:t>form </a:t>
            </a:r>
            <a:r>
              <a:rPr sz="2400" b="1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2400" b="1" spc="-10" dirty="0">
                <a:solidFill>
                  <a:srgbClr val="2D2B20"/>
                </a:solidFill>
                <a:latin typeface="Tw Cen MT"/>
                <a:cs typeface="Tw Cen MT"/>
              </a:rPr>
              <a:t> hypothesis?</a:t>
            </a:r>
            <a:endParaRPr sz="2400">
              <a:latin typeface="Tw Cen MT"/>
              <a:cs typeface="Tw Cen MT"/>
            </a:endParaRPr>
          </a:p>
          <a:p>
            <a:pPr marL="181610" marR="28575" indent="-137795">
              <a:lnSpc>
                <a:spcPts val="2590"/>
              </a:lnSpc>
              <a:spcBef>
                <a:spcPts val="640"/>
              </a:spcBef>
              <a:buClr>
                <a:srgbClr val="9CBDBC"/>
              </a:buClr>
              <a:buFont typeface="Wingdings 3"/>
              <a:buChar char=""/>
              <a:tabLst>
                <a:tab pos="182245" algn="l"/>
              </a:tabLst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5" dirty="0">
                <a:solidFill>
                  <a:srgbClr val="2D2B20"/>
                </a:solidFill>
                <a:latin typeface="Tw Cen MT"/>
                <a:cs typeface="Tw Cen MT"/>
              </a:rPr>
              <a:t>support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or rejection of a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hypothesis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determines the </a:t>
            </a:r>
            <a:r>
              <a:rPr sz="24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2400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validity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of an</a:t>
            </a:r>
            <a:r>
              <a:rPr sz="2400" spc="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experiment</a:t>
            </a:r>
            <a:endParaRPr sz="2400">
              <a:latin typeface="Tw Cen MT"/>
              <a:cs typeface="Tw Cen MT"/>
            </a:endParaRPr>
          </a:p>
          <a:p>
            <a:pPr marL="364490" lvl="1" indent="-137795">
              <a:lnSpc>
                <a:spcPts val="2735"/>
              </a:lnSpc>
              <a:spcBef>
                <a:spcPts val="275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If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data </a:t>
            </a:r>
            <a:r>
              <a:rPr sz="2400" i="1" spc="-10" dirty="0">
                <a:solidFill>
                  <a:srgbClr val="2D2B20"/>
                </a:solidFill>
                <a:latin typeface="Tw Cen MT"/>
                <a:cs typeface="Tw Cen MT"/>
              </a:rPr>
              <a:t>supports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hypothesis: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investigation</a:t>
            </a:r>
            <a:r>
              <a:rPr sz="2400" spc="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is</a:t>
            </a:r>
            <a:endParaRPr sz="2400">
              <a:latin typeface="Tw Cen MT"/>
              <a:cs typeface="Tw Cen MT"/>
            </a:endParaRPr>
          </a:p>
          <a:p>
            <a:pPr marL="364490">
              <a:lnSpc>
                <a:spcPts val="2735"/>
              </a:lnSpc>
            </a:pP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accepted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as</a:t>
            </a:r>
            <a:r>
              <a:rPr sz="24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valid</a:t>
            </a:r>
            <a:endParaRPr sz="2400">
              <a:latin typeface="Tw Cen MT"/>
              <a:cs typeface="Tw Cen MT"/>
            </a:endParaRPr>
          </a:p>
          <a:p>
            <a:pPr marL="364490" marR="116205" lvl="1" indent="-137160">
              <a:lnSpc>
                <a:spcPts val="2590"/>
              </a:lnSpc>
              <a:spcBef>
                <a:spcPts val="64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If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data </a:t>
            </a:r>
            <a:r>
              <a:rPr sz="2400" i="1" spc="-5" dirty="0">
                <a:solidFill>
                  <a:srgbClr val="2D2B20"/>
                </a:solidFill>
                <a:latin typeface="Tw Cen MT"/>
                <a:cs typeface="Tw Cen MT"/>
              </a:rPr>
              <a:t>rejects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hypothesis: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hypothesis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is 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rejected and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additional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investigations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are</a:t>
            </a:r>
            <a:r>
              <a:rPr sz="2400" spc="-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conducted</a:t>
            </a:r>
            <a:endParaRPr sz="2400">
              <a:latin typeface="Tw Cen MT"/>
              <a:cs typeface="Tw Cen MT"/>
            </a:endParaRPr>
          </a:p>
          <a:p>
            <a:pPr lvl="1">
              <a:lnSpc>
                <a:spcPct val="100000"/>
              </a:lnSpc>
              <a:buClr>
                <a:srgbClr val="9CBDBC"/>
              </a:buClr>
              <a:buFont typeface="Wingdings 3"/>
              <a:buChar char=""/>
            </a:pPr>
            <a:endParaRPr sz="2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CBDBC"/>
              </a:buClr>
              <a:buFont typeface="Wingdings 3"/>
              <a:buChar char=""/>
            </a:pPr>
            <a:endParaRPr sz="2150">
              <a:latin typeface="Times New Roman"/>
              <a:cs typeface="Times New Roman"/>
            </a:endParaRPr>
          </a:p>
          <a:p>
            <a:pPr marL="181610" indent="-137795">
              <a:lnSpc>
                <a:spcPct val="100000"/>
              </a:lnSpc>
              <a:buClr>
                <a:srgbClr val="9CBDBC"/>
              </a:buClr>
              <a:buFont typeface="Wingdings 3"/>
              <a:buChar char=""/>
              <a:tabLst>
                <a:tab pos="182245" algn="l"/>
              </a:tabLst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So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a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“wrong” hypothesis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still a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good</a:t>
            </a:r>
            <a:r>
              <a:rPr sz="2400" i="1" spc="-1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hypothesis?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4668" y="2362213"/>
            <a:ext cx="2165263" cy="17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6684" y="4005443"/>
            <a:ext cx="2205990" cy="1233805"/>
          </a:xfrm>
          <a:custGeom>
            <a:avLst/>
            <a:gdLst/>
            <a:ahLst/>
            <a:cxnLst/>
            <a:rect l="l" t="t" r="r" b="b"/>
            <a:pathLst>
              <a:path w="2205990" h="1233804">
                <a:moveTo>
                  <a:pt x="0" y="1233472"/>
                </a:moveTo>
                <a:lnTo>
                  <a:pt x="2205774" y="1233472"/>
                </a:lnTo>
                <a:lnTo>
                  <a:pt x="2205774" y="0"/>
                </a:lnTo>
                <a:lnTo>
                  <a:pt x="0" y="0"/>
                </a:lnTo>
                <a:lnTo>
                  <a:pt x="0" y="1233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40203" y="4059003"/>
            <a:ext cx="2099310" cy="1129665"/>
          </a:xfrm>
          <a:custGeom>
            <a:avLst/>
            <a:gdLst/>
            <a:ahLst/>
            <a:cxnLst/>
            <a:rect l="l" t="t" r="r" b="b"/>
            <a:pathLst>
              <a:path w="2099309" h="1129664">
                <a:moveTo>
                  <a:pt x="2098786" y="0"/>
                </a:moveTo>
                <a:lnTo>
                  <a:pt x="0" y="0"/>
                </a:lnTo>
                <a:lnTo>
                  <a:pt x="0" y="1127793"/>
                </a:lnTo>
                <a:lnTo>
                  <a:pt x="2098786" y="1129242"/>
                </a:lnTo>
                <a:lnTo>
                  <a:pt x="2098786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41" y="767029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774" y="1570685"/>
            <a:ext cx="5755640" cy="24345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762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An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organized 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way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learning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about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 natural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world</a:t>
            </a:r>
            <a:endParaRPr sz="2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19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1. Ask a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question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and collect</a:t>
            </a:r>
            <a:r>
              <a:rPr sz="18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0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2. 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Form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Hypothesis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3. </a:t>
            </a:r>
            <a:r>
              <a:rPr sz="1800" spc="-40" dirty="0">
                <a:solidFill>
                  <a:srgbClr val="FF0000"/>
                </a:solidFill>
                <a:latin typeface="Tw Cen MT"/>
                <a:cs typeface="Tw Cen MT"/>
              </a:rPr>
              <a:t>Test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the Hypothesis / Experimental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procedure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4.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Collect, </a:t>
            </a:r>
            <a:r>
              <a:rPr sz="1800" spc="-10" dirty="0">
                <a:solidFill>
                  <a:srgbClr val="2D2B20"/>
                </a:solidFill>
                <a:latin typeface="Tw Cen MT"/>
                <a:cs typeface="Tw Cen MT"/>
              </a:rPr>
              <a:t>Record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&amp; Analyze</a:t>
            </a:r>
            <a:r>
              <a:rPr sz="1800" spc="-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Data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5.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Draw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conclusions &amp; Communicate</a:t>
            </a:r>
            <a:r>
              <a:rPr sz="18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Findings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9179" y="1766980"/>
            <a:ext cx="1910078" cy="304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046" y="860882"/>
            <a:ext cx="3138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2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b="1" u="heavy" dirty="0">
                <a:uFill>
                  <a:solidFill>
                    <a:srgbClr val="2D2B20"/>
                  </a:solidFill>
                </a:uFill>
              </a:rPr>
              <a:t>3.Experimental </a:t>
            </a:r>
            <a:r>
              <a:rPr b="1" u="heavy" spc="5" dirty="0">
                <a:uFill>
                  <a:solidFill>
                    <a:srgbClr val="2D2B20"/>
                  </a:solidFill>
                </a:uFill>
              </a:rPr>
              <a:t>procedure-</a:t>
            </a:r>
            <a:r>
              <a:rPr b="1" spc="5" dirty="0"/>
              <a:t> </a:t>
            </a:r>
            <a:r>
              <a:rPr dirty="0">
                <a:latin typeface="Tw Cen MT"/>
                <a:cs typeface="Tw Cen MT"/>
              </a:rPr>
              <a:t>designed to </a:t>
            </a:r>
            <a:r>
              <a:rPr i="1" dirty="0">
                <a:latin typeface="Tw Cen MT"/>
                <a:cs typeface="Tw Cen MT"/>
              </a:rPr>
              <a:t>test the</a:t>
            </a:r>
            <a:r>
              <a:rPr i="1" spc="-50" dirty="0">
                <a:latin typeface="Tw Cen MT"/>
                <a:cs typeface="Tw Cen MT"/>
              </a:rPr>
              <a:t> </a:t>
            </a:r>
            <a:r>
              <a:rPr i="1" spc="-5" dirty="0">
                <a:latin typeface="Tw Cen MT"/>
                <a:cs typeface="Tw Cen MT"/>
              </a:rPr>
              <a:t>hypothesis</a:t>
            </a:r>
          </a:p>
          <a:p>
            <a:pPr marL="15240">
              <a:lnSpc>
                <a:spcPct val="100000"/>
              </a:lnSpc>
              <a:spcBef>
                <a:spcPts val="975"/>
              </a:spcBef>
            </a:pPr>
            <a:r>
              <a:rPr dirty="0">
                <a:latin typeface="Tw Cen MT"/>
                <a:cs typeface="Tw Cen MT"/>
              </a:rPr>
              <a:t>Split </a:t>
            </a:r>
            <a:r>
              <a:rPr spc="-5" dirty="0">
                <a:latin typeface="Tw Cen MT"/>
                <a:cs typeface="Tw Cen MT"/>
              </a:rPr>
              <a:t>subjects </a:t>
            </a:r>
            <a:r>
              <a:rPr spc="-40" dirty="0">
                <a:latin typeface="Tw Cen MT"/>
                <a:cs typeface="Tw Cen MT"/>
              </a:rPr>
              <a:t>you </a:t>
            </a:r>
            <a:r>
              <a:rPr dirty="0">
                <a:latin typeface="Tw Cen MT"/>
                <a:cs typeface="Tw Cen MT"/>
              </a:rPr>
              <a:t>are </a:t>
            </a:r>
            <a:r>
              <a:rPr spc="-5" dirty="0">
                <a:latin typeface="Tw Cen MT"/>
                <a:cs typeface="Tw Cen MT"/>
              </a:rPr>
              <a:t>testing into </a:t>
            </a:r>
            <a:r>
              <a:rPr spc="-10" dirty="0">
                <a:latin typeface="Tw Cen MT"/>
                <a:cs typeface="Tw Cen MT"/>
              </a:rPr>
              <a:t>groups:</a:t>
            </a:r>
          </a:p>
          <a:p>
            <a:pPr marL="155575" indent="-137795">
              <a:lnSpc>
                <a:spcPct val="100000"/>
              </a:lnSpc>
              <a:spcBef>
                <a:spcPts val="180"/>
              </a:spcBef>
              <a:buClr>
                <a:srgbClr val="9CBDBC"/>
              </a:buClr>
              <a:buFont typeface="Wingdings 3"/>
              <a:buChar char=""/>
              <a:tabLst>
                <a:tab pos="156210" algn="l"/>
              </a:tabLst>
            </a:pPr>
            <a:r>
              <a:rPr sz="2400" u="heavy" spc="-5" dirty="0"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Experimental </a:t>
            </a:r>
            <a:r>
              <a:rPr sz="2400" u="heavy" spc="-10" dirty="0"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Group</a:t>
            </a:r>
            <a:r>
              <a:rPr sz="2400" spc="-10" dirty="0">
                <a:latin typeface="Tw Cen MT"/>
                <a:cs typeface="Tw Cen MT"/>
              </a:rPr>
              <a:t>- </a:t>
            </a:r>
            <a:r>
              <a:rPr sz="2400" dirty="0">
                <a:latin typeface="Tw Cen MT"/>
                <a:cs typeface="Tw Cen MT"/>
              </a:rPr>
              <a:t>Contains the </a:t>
            </a:r>
            <a:r>
              <a:rPr sz="2400" spc="5" dirty="0">
                <a:latin typeface="Tw Cen MT"/>
                <a:cs typeface="Tw Cen MT"/>
              </a:rPr>
              <a:t>changed</a:t>
            </a:r>
            <a:r>
              <a:rPr sz="2400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variable.</a:t>
            </a:r>
            <a:endParaRPr sz="2400">
              <a:latin typeface="Tw Cen MT"/>
              <a:cs typeface="Tw Cen MT"/>
            </a:endParaRPr>
          </a:p>
          <a:p>
            <a:pPr marL="155575" indent="-137795">
              <a:lnSpc>
                <a:spcPct val="100000"/>
              </a:lnSpc>
              <a:spcBef>
                <a:spcPts val="315"/>
              </a:spcBef>
              <a:buClr>
                <a:srgbClr val="9CBDBC"/>
              </a:buClr>
              <a:buFont typeface="Wingdings 3"/>
              <a:buChar char=""/>
              <a:tabLst>
                <a:tab pos="156210" algn="l"/>
              </a:tabLst>
            </a:pPr>
            <a:r>
              <a:rPr sz="2400" u="heavy" spc="-10" dirty="0"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Control Group</a:t>
            </a:r>
            <a:r>
              <a:rPr sz="2400" spc="-10" dirty="0">
                <a:latin typeface="Tw Cen MT"/>
                <a:cs typeface="Tw Cen MT"/>
              </a:rPr>
              <a:t>-NO </a:t>
            </a:r>
            <a:r>
              <a:rPr sz="2400" spc="5" dirty="0">
                <a:latin typeface="Tw Cen MT"/>
                <a:cs typeface="Tw Cen MT"/>
              </a:rPr>
              <a:t>changed </a:t>
            </a:r>
            <a:r>
              <a:rPr sz="2400" spc="-10" dirty="0">
                <a:latin typeface="Tw Cen MT"/>
                <a:cs typeface="Tw Cen MT"/>
              </a:rPr>
              <a:t>variable. </a:t>
            </a:r>
            <a:r>
              <a:rPr sz="2400" dirty="0">
                <a:latin typeface="Tw Cen MT"/>
                <a:cs typeface="Tw Cen MT"/>
              </a:rPr>
              <a:t>The “</a:t>
            </a:r>
            <a:r>
              <a:rPr sz="2400" i="1" dirty="0">
                <a:latin typeface="Tw Cen MT"/>
                <a:cs typeface="Tw Cen MT"/>
              </a:rPr>
              <a:t>comparison</a:t>
            </a:r>
            <a:r>
              <a:rPr sz="2400" i="1" spc="-30" dirty="0">
                <a:latin typeface="Tw Cen MT"/>
                <a:cs typeface="Tw Cen MT"/>
              </a:rPr>
              <a:t> </a:t>
            </a:r>
            <a:r>
              <a:rPr sz="2400" i="1" spc="-5" dirty="0">
                <a:latin typeface="Tw Cen MT"/>
                <a:cs typeface="Tw Cen MT"/>
              </a:rPr>
              <a:t>group</a:t>
            </a:r>
            <a:r>
              <a:rPr sz="2400" spc="-5" dirty="0">
                <a:latin typeface="Tw Cen MT"/>
                <a:cs typeface="Tw Cen MT"/>
              </a:rPr>
              <a:t>”</a:t>
            </a:r>
            <a:endParaRPr sz="2400">
              <a:latin typeface="Tw Cen MT"/>
              <a:cs typeface="Tw Cen MT"/>
            </a:endParaRPr>
          </a:p>
          <a:p>
            <a:pPr marL="155575" indent="-137795">
              <a:lnSpc>
                <a:spcPct val="100000"/>
              </a:lnSpc>
              <a:spcBef>
                <a:spcPts val="310"/>
              </a:spcBef>
              <a:buClr>
                <a:srgbClr val="9CBDBC"/>
              </a:buClr>
              <a:buFont typeface="Wingdings 3"/>
              <a:buChar char=""/>
              <a:tabLst>
                <a:tab pos="156210" algn="l"/>
              </a:tabLst>
            </a:pPr>
            <a:r>
              <a:rPr sz="2400" u="heavy" dirty="0"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Constants-</a:t>
            </a:r>
            <a:r>
              <a:rPr sz="2400" dirty="0">
                <a:latin typeface="Tw Cen MT"/>
                <a:cs typeface="Tw Cen MT"/>
              </a:rPr>
              <a:t> other </a:t>
            </a:r>
            <a:r>
              <a:rPr sz="2400" spc="-5" dirty="0">
                <a:latin typeface="Tw Cen MT"/>
                <a:cs typeface="Tw Cen MT"/>
              </a:rPr>
              <a:t>variables </a:t>
            </a:r>
            <a:r>
              <a:rPr sz="2400" dirty="0">
                <a:latin typeface="Tw Cen MT"/>
                <a:cs typeface="Tw Cen MT"/>
              </a:rPr>
              <a:t>that remain the same </a:t>
            </a:r>
            <a:r>
              <a:rPr sz="2400" spc="-5" dirty="0">
                <a:latin typeface="Tw Cen MT"/>
                <a:cs typeface="Tw Cen MT"/>
              </a:rPr>
              <a:t>in </a:t>
            </a:r>
            <a:r>
              <a:rPr sz="2400" dirty="0">
                <a:latin typeface="Tw Cen MT"/>
                <a:cs typeface="Tw Cen MT"/>
              </a:rPr>
              <a:t>all</a:t>
            </a:r>
            <a:r>
              <a:rPr sz="2400" spc="-3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groups.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4091806"/>
            <a:ext cx="2726981" cy="1651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6394" y="5626404"/>
            <a:ext cx="2557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2B20"/>
                </a:solidFill>
                <a:latin typeface="Tw Cen MT"/>
                <a:cs typeface="Tw Cen MT"/>
              </a:rPr>
              <a:t>Experimental</a:t>
            </a:r>
            <a:r>
              <a:rPr sz="2400" b="1" spc="-8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2D2B20"/>
                </a:solidFill>
                <a:latin typeface="Tw Cen MT"/>
                <a:cs typeface="Tw Cen MT"/>
              </a:rPr>
              <a:t>Group</a:t>
            </a:r>
            <a:endParaRPr sz="2400">
              <a:latin typeface="Tw Cen MT"/>
              <a:cs typeface="Tw Cen MT"/>
            </a:endParaRPr>
          </a:p>
          <a:p>
            <a:pPr marL="1195070">
              <a:lnSpc>
                <a:spcPct val="100000"/>
              </a:lnSpc>
              <a:spcBef>
                <a:spcPts val="5"/>
              </a:spcBef>
            </a:pPr>
            <a:r>
              <a:rPr sz="2400" b="1" spc="10" dirty="0">
                <a:solidFill>
                  <a:srgbClr val="2D2B20"/>
                </a:solidFill>
                <a:latin typeface="Tw Cen MT"/>
                <a:cs typeface="Tw Cen MT"/>
              </a:rPr>
              <a:t>Fertilizer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0591" y="4052182"/>
            <a:ext cx="2803053" cy="1574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86625" y="5587390"/>
            <a:ext cx="1814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2B20"/>
                </a:solidFill>
                <a:latin typeface="Tw Cen MT"/>
                <a:cs typeface="Tw Cen MT"/>
              </a:rPr>
              <a:t>Control</a:t>
            </a:r>
            <a:r>
              <a:rPr sz="2400" b="1" spc="-10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2D2B20"/>
                </a:solidFill>
                <a:latin typeface="Tw Cen MT"/>
                <a:cs typeface="Tw Cen MT"/>
              </a:rPr>
              <a:t>Group  No</a:t>
            </a:r>
            <a:r>
              <a:rPr sz="2400" b="1" spc="-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b="1" spc="10" dirty="0">
                <a:solidFill>
                  <a:srgbClr val="2D2B20"/>
                </a:solidFill>
                <a:latin typeface="Tw Cen MT"/>
                <a:cs typeface="Tw Cen MT"/>
              </a:rPr>
              <a:t>Fertilizer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511" y="878204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33" y="1552041"/>
            <a:ext cx="7472680" cy="45034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u="heavy" spc="-2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Variable</a:t>
            </a:r>
            <a:r>
              <a:rPr sz="2400" spc="-25" dirty="0">
                <a:solidFill>
                  <a:srgbClr val="2D2B20"/>
                </a:solidFill>
                <a:latin typeface="Tw Cen MT"/>
                <a:cs typeface="Tw Cen MT"/>
              </a:rPr>
              <a:t>-any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factor in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experiment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that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could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be</a:t>
            </a:r>
            <a:r>
              <a:rPr sz="2400" spc="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5" dirty="0">
                <a:solidFill>
                  <a:srgbClr val="2D2B20"/>
                </a:solidFill>
                <a:latin typeface="Tw Cen MT"/>
                <a:cs typeface="Tw Cen MT"/>
              </a:rPr>
              <a:t>changed</a:t>
            </a:r>
            <a:endParaRPr sz="24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1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2000" spc="-10" dirty="0">
                <a:solidFill>
                  <a:srgbClr val="2D2B20"/>
                </a:solidFill>
                <a:latin typeface="Tw Cen MT"/>
                <a:cs typeface="Tw Cen MT"/>
              </a:rPr>
              <a:t>Fertilizer, 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sunlight, </a:t>
            </a:r>
            <a:r>
              <a:rPr sz="2000" spc="-40" dirty="0">
                <a:solidFill>
                  <a:srgbClr val="2D2B20"/>
                </a:solidFill>
                <a:latin typeface="Tw Cen MT"/>
                <a:cs typeface="Tw Cen MT"/>
              </a:rPr>
              <a:t>water,</a:t>
            </a:r>
            <a:r>
              <a:rPr sz="2000" spc="-7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etc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Char char=""/>
            </a:pPr>
            <a:endParaRPr sz="2300">
              <a:latin typeface="Times New Roman"/>
              <a:cs typeface="Times New Roman"/>
            </a:endParaRPr>
          </a:p>
          <a:p>
            <a:pPr marL="186055" indent="-137795">
              <a:lnSpc>
                <a:spcPts val="2735"/>
              </a:lnSpc>
              <a:spcBef>
                <a:spcPts val="1960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24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Independent </a:t>
            </a:r>
            <a:r>
              <a:rPr sz="2400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variable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-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factor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experiment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that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is</a:t>
            </a:r>
            <a:r>
              <a:rPr sz="2400" spc="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changed</a:t>
            </a:r>
            <a:endParaRPr sz="2400">
              <a:latin typeface="Tw Cen MT"/>
              <a:cs typeface="Tw Cen MT"/>
            </a:endParaRPr>
          </a:p>
          <a:p>
            <a:pPr marL="186055">
              <a:lnSpc>
                <a:spcPts val="2735"/>
              </a:lnSpc>
            </a:pPr>
            <a:r>
              <a:rPr sz="2400" spc="-65" dirty="0">
                <a:solidFill>
                  <a:srgbClr val="2D2B20"/>
                </a:solidFill>
                <a:latin typeface="Tw Cen MT"/>
                <a:cs typeface="Tw Cen MT"/>
              </a:rPr>
              <a:t>by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2400" spc="6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scientist</a:t>
            </a:r>
            <a:endParaRPr sz="2400">
              <a:latin typeface="Tw Cen MT"/>
              <a:cs typeface="Tw Cen MT"/>
            </a:endParaRPr>
          </a:p>
          <a:p>
            <a:pPr marL="439420" lvl="1" indent="-208279">
              <a:lnSpc>
                <a:spcPct val="100000"/>
              </a:lnSpc>
              <a:spcBef>
                <a:spcPts val="390"/>
              </a:spcBef>
              <a:buClr>
                <a:srgbClr val="9CBDBC"/>
              </a:buClr>
              <a:buFont typeface="Wingdings 3"/>
              <a:buChar char=""/>
              <a:tabLst>
                <a:tab pos="438784" algn="l"/>
                <a:tab pos="440055" algn="l"/>
              </a:tabLst>
            </a:pP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fertilizer</a:t>
            </a:r>
            <a:endParaRPr sz="20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284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24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Dependant </a:t>
            </a:r>
            <a:r>
              <a:rPr sz="2400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variable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- factor that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is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measured </a:t>
            </a:r>
            <a:r>
              <a:rPr sz="2400" spc="-65" dirty="0">
                <a:solidFill>
                  <a:srgbClr val="2D2B20"/>
                </a:solidFill>
                <a:latin typeface="Tw Cen MT"/>
                <a:cs typeface="Tw Cen MT"/>
              </a:rPr>
              <a:t>by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2400" spc="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scientist</a:t>
            </a:r>
            <a:endParaRPr sz="2400">
              <a:latin typeface="Tw Cen MT"/>
              <a:cs typeface="Tw Cen MT"/>
            </a:endParaRPr>
          </a:p>
          <a:p>
            <a:pPr marL="368935" lvl="1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369570" algn="l"/>
              </a:tabLst>
            </a:pP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height and</a:t>
            </a:r>
            <a:r>
              <a:rPr sz="2000" spc="-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?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1518285" marR="311785" indent="-1076325">
              <a:lnSpc>
                <a:spcPts val="2590"/>
              </a:lnSpc>
            </a:pPr>
            <a:r>
              <a:rPr sz="2400" i="1" spc="-45" dirty="0">
                <a:solidFill>
                  <a:srgbClr val="2D2B20"/>
                </a:solidFill>
                <a:latin typeface="Tw Cen MT"/>
                <a:cs typeface="Tw Cen MT"/>
              </a:rPr>
              <a:t>Remember,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only test </a:t>
            </a:r>
            <a:r>
              <a:rPr sz="2400" i="1" spc="-5" dirty="0">
                <a:solidFill>
                  <a:srgbClr val="2D2B20"/>
                </a:solidFill>
                <a:latin typeface="Tw Cen MT"/>
                <a:cs typeface="Tw Cen MT"/>
              </a:rPr>
              <a:t>ONE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manipulated variable </a:t>
            </a:r>
            <a:r>
              <a:rPr sz="2400" i="1" spc="20" dirty="0">
                <a:solidFill>
                  <a:srgbClr val="2D2B20"/>
                </a:solidFill>
                <a:latin typeface="Tw Cen MT"/>
                <a:cs typeface="Tw Cen MT"/>
              </a:rPr>
              <a:t>at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2400" i="1" spc="-4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i="1" spc="-30" dirty="0">
                <a:solidFill>
                  <a:srgbClr val="2D2B20"/>
                </a:solidFill>
                <a:latin typeface="Tw Cen MT"/>
                <a:cs typeface="Tw Cen MT"/>
              </a:rPr>
              <a:t>time, 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everything else should </a:t>
            </a:r>
            <a:r>
              <a:rPr sz="2400" i="1" spc="-5" dirty="0">
                <a:solidFill>
                  <a:srgbClr val="2D2B20"/>
                </a:solidFill>
                <a:latin typeface="Tw Cen MT"/>
                <a:cs typeface="Tw Cen MT"/>
              </a:rPr>
              <a:t>remain</a:t>
            </a:r>
            <a:r>
              <a:rPr sz="2400" i="1" spc="-4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i="1" spc="-5" dirty="0">
                <a:solidFill>
                  <a:srgbClr val="2D2B20"/>
                </a:solidFill>
                <a:latin typeface="Tw Cen MT"/>
                <a:cs typeface="Tw Cen MT"/>
              </a:rPr>
              <a:t>constant!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14232" y="2394529"/>
            <a:ext cx="1944717" cy="25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958977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3533" y="2133726"/>
            <a:ext cx="6452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Must be a </a:t>
            </a:r>
            <a:r>
              <a:rPr sz="2800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controlled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, </a:t>
            </a:r>
            <a:r>
              <a:rPr sz="28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reproducible</a:t>
            </a:r>
            <a:r>
              <a:rPr sz="2800" spc="8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procedure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10643" y="1046939"/>
            <a:ext cx="561975" cy="560070"/>
          </a:xfrm>
          <a:custGeom>
            <a:avLst/>
            <a:gdLst/>
            <a:ahLst/>
            <a:cxnLst/>
            <a:rect l="l" t="t" r="r" b="b"/>
            <a:pathLst>
              <a:path w="561975" h="560069">
                <a:moveTo>
                  <a:pt x="322052" y="0"/>
                </a:moveTo>
                <a:lnTo>
                  <a:pt x="244978" y="0"/>
                </a:lnTo>
                <a:lnTo>
                  <a:pt x="224149" y="2795"/>
                </a:lnTo>
                <a:lnTo>
                  <a:pt x="171087" y="19187"/>
                </a:lnTo>
                <a:lnTo>
                  <a:pt x="123519" y="45617"/>
                </a:lnTo>
                <a:lnTo>
                  <a:pt x="82346" y="79416"/>
                </a:lnTo>
                <a:lnTo>
                  <a:pt x="48494" y="121476"/>
                </a:lnTo>
                <a:lnTo>
                  <a:pt x="21963" y="168999"/>
                </a:lnTo>
                <a:lnTo>
                  <a:pt x="5493" y="221986"/>
                </a:lnTo>
                <a:lnTo>
                  <a:pt x="0" y="278531"/>
                </a:lnTo>
                <a:lnTo>
                  <a:pt x="913" y="305978"/>
                </a:lnTo>
                <a:lnTo>
                  <a:pt x="11888" y="359854"/>
                </a:lnTo>
                <a:lnTo>
                  <a:pt x="32938" y="410935"/>
                </a:lnTo>
                <a:lnTo>
                  <a:pt x="63123" y="456679"/>
                </a:lnTo>
                <a:lnTo>
                  <a:pt x="92408" y="487684"/>
                </a:lnTo>
                <a:lnTo>
                  <a:pt x="125346" y="513263"/>
                </a:lnTo>
                <a:lnTo>
                  <a:pt x="161025" y="533352"/>
                </a:lnTo>
                <a:lnTo>
                  <a:pt x="198531" y="547965"/>
                </a:lnTo>
                <a:lnTo>
                  <a:pt x="238791" y="557101"/>
                </a:lnTo>
                <a:lnTo>
                  <a:pt x="266236" y="559833"/>
                </a:lnTo>
                <a:lnTo>
                  <a:pt x="293693" y="559833"/>
                </a:lnTo>
                <a:lnTo>
                  <a:pt x="349495" y="551624"/>
                </a:lnTo>
                <a:lnTo>
                  <a:pt x="387928" y="538829"/>
                </a:lnTo>
                <a:lnTo>
                  <a:pt x="424521" y="520569"/>
                </a:lnTo>
                <a:lnTo>
                  <a:pt x="458373" y="496833"/>
                </a:lnTo>
                <a:lnTo>
                  <a:pt x="498632" y="456679"/>
                </a:lnTo>
                <a:lnTo>
                  <a:pt x="528818" y="410935"/>
                </a:lnTo>
                <a:lnTo>
                  <a:pt x="549867" y="359854"/>
                </a:lnTo>
                <a:lnTo>
                  <a:pt x="560843" y="305978"/>
                </a:lnTo>
                <a:lnTo>
                  <a:pt x="561756" y="278531"/>
                </a:lnTo>
                <a:lnTo>
                  <a:pt x="560843" y="251212"/>
                </a:lnTo>
                <a:lnTo>
                  <a:pt x="549867" y="197335"/>
                </a:lnTo>
                <a:lnTo>
                  <a:pt x="528818" y="146127"/>
                </a:lnTo>
                <a:lnTo>
                  <a:pt x="498632" y="100510"/>
                </a:lnTo>
                <a:lnTo>
                  <a:pt x="469348" y="69378"/>
                </a:lnTo>
                <a:lnTo>
                  <a:pt x="447398" y="52097"/>
                </a:lnTo>
                <a:lnTo>
                  <a:pt x="436410" y="43838"/>
                </a:lnTo>
                <a:lnTo>
                  <a:pt x="400730" y="23761"/>
                </a:lnTo>
                <a:lnTo>
                  <a:pt x="362311" y="9148"/>
                </a:lnTo>
                <a:lnTo>
                  <a:pt x="349495" y="5463"/>
                </a:lnTo>
                <a:lnTo>
                  <a:pt x="322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67372" y="1101704"/>
            <a:ext cx="448309" cy="447675"/>
          </a:xfrm>
          <a:custGeom>
            <a:avLst/>
            <a:gdLst/>
            <a:ahLst/>
            <a:cxnLst/>
            <a:rect l="l" t="t" r="r" b="b"/>
            <a:pathLst>
              <a:path w="448309" h="447675">
                <a:moveTo>
                  <a:pt x="234211" y="0"/>
                </a:moveTo>
                <a:lnTo>
                  <a:pt x="212260" y="0"/>
                </a:lnTo>
                <a:lnTo>
                  <a:pt x="201272" y="1016"/>
                </a:lnTo>
                <a:lnTo>
                  <a:pt x="159185" y="9148"/>
                </a:lnTo>
                <a:lnTo>
                  <a:pt x="118939" y="26557"/>
                </a:lnTo>
                <a:lnTo>
                  <a:pt x="108877" y="31131"/>
                </a:lnTo>
                <a:lnTo>
                  <a:pt x="74098" y="57561"/>
                </a:lnTo>
                <a:lnTo>
                  <a:pt x="37506" y="99620"/>
                </a:lnTo>
                <a:lnTo>
                  <a:pt x="17382" y="137995"/>
                </a:lnTo>
                <a:lnTo>
                  <a:pt x="4567" y="179927"/>
                </a:lnTo>
                <a:lnTo>
                  <a:pt x="0" y="223765"/>
                </a:lnTo>
                <a:lnTo>
                  <a:pt x="913" y="245748"/>
                </a:lnTo>
                <a:lnTo>
                  <a:pt x="10061" y="288569"/>
                </a:lnTo>
                <a:lnTo>
                  <a:pt x="26530" y="328850"/>
                </a:lnTo>
                <a:lnTo>
                  <a:pt x="51234" y="365318"/>
                </a:lnTo>
                <a:lnTo>
                  <a:pt x="82333" y="397339"/>
                </a:lnTo>
                <a:lnTo>
                  <a:pt x="99716" y="410046"/>
                </a:lnTo>
                <a:lnTo>
                  <a:pt x="108877" y="416526"/>
                </a:lnTo>
                <a:lnTo>
                  <a:pt x="118939" y="421101"/>
                </a:lnTo>
                <a:lnTo>
                  <a:pt x="128087" y="426565"/>
                </a:lnTo>
                <a:lnTo>
                  <a:pt x="138148" y="431139"/>
                </a:lnTo>
                <a:lnTo>
                  <a:pt x="148210" y="434697"/>
                </a:lnTo>
                <a:lnTo>
                  <a:pt x="159185" y="438382"/>
                </a:lnTo>
                <a:lnTo>
                  <a:pt x="169260" y="441177"/>
                </a:lnTo>
                <a:lnTo>
                  <a:pt x="180235" y="442956"/>
                </a:lnTo>
                <a:lnTo>
                  <a:pt x="190297" y="444799"/>
                </a:lnTo>
                <a:lnTo>
                  <a:pt x="201272" y="446629"/>
                </a:lnTo>
                <a:lnTo>
                  <a:pt x="212260" y="447543"/>
                </a:lnTo>
                <a:lnTo>
                  <a:pt x="223235" y="447543"/>
                </a:lnTo>
                <a:lnTo>
                  <a:pt x="268976" y="442956"/>
                </a:lnTo>
                <a:lnTo>
                  <a:pt x="311063" y="430123"/>
                </a:lnTo>
                <a:lnTo>
                  <a:pt x="349495" y="409156"/>
                </a:lnTo>
                <a:lnTo>
                  <a:pt x="382434" y="381837"/>
                </a:lnTo>
                <a:lnTo>
                  <a:pt x="409879" y="348927"/>
                </a:lnTo>
                <a:lnTo>
                  <a:pt x="430916" y="310552"/>
                </a:lnTo>
                <a:lnTo>
                  <a:pt x="443731" y="268493"/>
                </a:lnTo>
                <a:lnTo>
                  <a:pt x="448298" y="223765"/>
                </a:lnTo>
                <a:lnTo>
                  <a:pt x="447385" y="201910"/>
                </a:lnTo>
                <a:lnTo>
                  <a:pt x="438237" y="158961"/>
                </a:lnTo>
                <a:lnTo>
                  <a:pt x="421767" y="118807"/>
                </a:lnTo>
                <a:lnTo>
                  <a:pt x="397063" y="82212"/>
                </a:lnTo>
                <a:lnTo>
                  <a:pt x="365965" y="50318"/>
                </a:lnTo>
                <a:lnTo>
                  <a:pt x="329359" y="26557"/>
                </a:lnTo>
                <a:lnTo>
                  <a:pt x="319298" y="21093"/>
                </a:lnTo>
                <a:lnTo>
                  <a:pt x="278124" y="6480"/>
                </a:lnTo>
                <a:lnTo>
                  <a:pt x="245186" y="1016"/>
                </a:lnTo>
                <a:lnTo>
                  <a:pt x="234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5256" y="1655185"/>
            <a:ext cx="1134745" cy="1155700"/>
          </a:xfrm>
          <a:custGeom>
            <a:avLst/>
            <a:gdLst/>
            <a:ahLst/>
            <a:cxnLst/>
            <a:rect l="l" t="t" r="r" b="b"/>
            <a:pathLst>
              <a:path w="1134745" h="1155700">
                <a:moveTo>
                  <a:pt x="567240" y="0"/>
                </a:moveTo>
                <a:lnTo>
                  <a:pt x="509610" y="2731"/>
                </a:lnTo>
                <a:lnTo>
                  <a:pt x="452882" y="11868"/>
                </a:lnTo>
                <a:lnTo>
                  <a:pt x="398906" y="25565"/>
                </a:lnTo>
                <a:lnTo>
                  <a:pt x="346745" y="44740"/>
                </a:lnTo>
                <a:lnTo>
                  <a:pt x="297350" y="68489"/>
                </a:lnTo>
                <a:lnTo>
                  <a:pt x="250683" y="96799"/>
                </a:lnTo>
                <a:lnTo>
                  <a:pt x="206769" y="129672"/>
                </a:lnTo>
                <a:lnTo>
                  <a:pt x="166509" y="166204"/>
                </a:lnTo>
                <a:lnTo>
                  <a:pt x="129917" y="206395"/>
                </a:lnTo>
                <a:lnTo>
                  <a:pt x="96981" y="250233"/>
                </a:lnTo>
                <a:lnTo>
                  <a:pt x="68617" y="296803"/>
                </a:lnTo>
                <a:lnTo>
                  <a:pt x="44830" y="346118"/>
                </a:lnTo>
                <a:lnTo>
                  <a:pt x="25617" y="398178"/>
                </a:lnTo>
                <a:lnTo>
                  <a:pt x="11894" y="452969"/>
                </a:lnTo>
                <a:lnTo>
                  <a:pt x="2744" y="509590"/>
                </a:lnTo>
                <a:lnTo>
                  <a:pt x="0" y="567127"/>
                </a:lnTo>
                <a:lnTo>
                  <a:pt x="0" y="1155264"/>
                </a:lnTo>
                <a:lnTo>
                  <a:pt x="1134491" y="1155264"/>
                </a:lnTo>
                <a:lnTo>
                  <a:pt x="1134491" y="567127"/>
                </a:lnTo>
                <a:lnTo>
                  <a:pt x="1131750" y="510505"/>
                </a:lnTo>
                <a:lnTo>
                  <a:pt x="1123516" y="455714"/>
                </a:lnTo>
                <a:lnTo>
                  <a:pt x="1110700" y="401825"/>
                </a:lnTo>
                <a:lnTo>
                  <a:pt x="1091491" y="349778"/>
                </a:lnTo>
                <a:lnTo>
                  <a:pt x="1068614" y="300450"/>
                </a:lnTo>
                <a:lnTo>
                  <a:pt x="1040256" y="252965"/>
                </a:lnTo>
                <a:lnTo>
                  <a:pt x="1006404" y="208212"/>
                </a:lnTo>
                <a:lnTo>
                  <a:pt x="968885" y="166204"/>
                </a:lnTo>
                <a:lnTo>
                  <a:pt x="926811" y="128770"/>
                </a:lnTo>
                <a:lnTo>
                  <a:pt x="881971" y="94970"/>
                </a:lnTo>
                <a:lnTo>
                  <a:pt x="834403" y="66659"/>
                </a:lnTo>
                <a:lnTo>
                  <a:pt x="784995" y="42923"/>
                </a:lnTo>
                <a:lnTo>
                  <a:pt x="732846" y="24651"/>
                </a:lnTo>
                <a:lnTo>
                  <a:pt x="678858" y="10953"/>
                </a:lnTo>
                <a:lnTo>
                  <a:pt x="623969" y="2731"/>
                </a:lnTo>
                <a:lnTo>
                  <a:pt x="567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93078" y="1869801"/>
            <a:ext cx="420370" cy="884555"/>
          </a:xfrm>
          <a:custGeom>
            <a:avLst/>
            <a:gdLst/>
            <a:ahLst/>
            <a:cxnLst/>
            <a:rect l="l" t="t" r="r" b="b"/>
            <a:pathLst>
              <a:path w="420370" h="884555">
                <a:moveTo>
                  <a:pt x="278137" y="0"/>
                </a:moveTo>
                <a:lnTo>
                  <a:pt x="158285" y="93140"/>
                </a:lnTo>
                <a:lnTo>
                  <a:pt x="273557" y="172595"/>
                </a:lnTo>
                <a:lnTo>
                  <a:pt x="0" y="315063"/>
                </a:lnTo>
                <a:lnTo>
                  <a:pt x="43000" y="389957"/>
                </a:lnTo>
                <a:lnTo>
                  <a:pt x="43913" y="884025"/>
                </a:lnTo>
                <a:lnTo>
                  <a:pt x="419940" y="884025"/>
                </a:lnTo>
                <a:lnTo>
                  <a:pt x="419940" y="352510"/>
                </a:lnTo>
                <a:lnTo>
                  <a:pt x="417200" y="303195"/>
                </a:lnTo>
                <a:lnTo>
                  <a:pt x="410792" y="254795"/>
                </a:lnTo>
                <a:lnTo>
                  <a:pt x="398903" y="208212"/>
                </a:lnTo>
                <a:lnTo>
                  <a:pt x="383348" y="162557"/>
                </a:lnTo>
                <a:lnTo>
                  <a:pt x="363224" y="118719"/>
                </a:lnTo>
                <a:lnTo>
                  <a:pt x="338520" y="76710"/>
                </a:lnTo>
                <a:lnTo>
                  <a:pt x="310149" y="37434"/>
                </a:lnTo>
                <a:lnTo>
                  <a:pt x="278137" y="0"/>
                </a:lnTo>
                <a:close/>
              </a:path>
            </a:pathLst>
          </a:custGeom>
          <a:solidFill>
            <a:srgbClr val="44A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65815" y="1762950"/>
            <a:ext cx="397510" cy="485140"/>
          </a:xfrm>
          <a:custGeom>
            <a:avLst/>
            <a:gdLst/>
            <a:ahLst/>
            <a:cxnLst/>
            <a:rect l="l" t="t" r="r" b="b"/>
            <a:pathLst>
              <a:path w="397509" h="485139">
                <a:moveTo>
                  <a:pt x="116185" y="0"/>
                </a:moveTo>
                <a:lnTo>
                  <a:pt x="70444" y="24651"/>
                </a:lnTo>
                <a:lnTo>
                  <a:pt x="27444" y="54791"/>
                </a:lnTo>
                <a:lnTo>
                  <a:pt x="0" y="77625"/>
                </a:lnTo>
                <a:lnTo>
                  <a:pt x="196704" y="201821"/>
                </a:lnTo>
                <a:lnTo>
                  <a:pt x="75938" y="276714"/>
                </a:lnTo>
                <a:lnTo>
                  <a:pt x="397063" y="484927"/>
                </a:lnTo>
                <a:lnTo>
                  <a:pt x="116185" y="0"/>
                </a:lnTo>
                <a:close/>
              </a:path>
            </a:pathLst>
          </a:custGeom>
          <a:solidFill>
            <a:srgbClr val="44A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9954" y="1770257"/>
            <a:ext cx="299720" cy="365760"/>
          </a:xfrm>
          <a:custGeom>
            <a:avLst/>
            <a:gdLst/>
            <a:ahLst/>
            <a:cxnLst/>
            <a:rect l="l" t="t" r="r" b="b"/>
            <a:pathLst>
              <a:path w="299720" h="365760">
                <a:moveTo>
                  <a:pt x="209507" y="0"/>
                </a:moveTo>
                <a:lnTo>
                  <a:pt x="0" y="306842"/>
                </a:lnTo>
                <a:lnTo>
                  <a:pt x="33852" y="365293"/>
                </a:lnTo>
                <a:lnTo>
                  <a:pt x="225976" y="265748"/>
                </a:lnTo>
                <a:lnTo>
                  <a:pt x="124420" y="196344"/>
                </a:lnTo>
                <a:lnTo>
                  <a:pt x="299174" y="60268"/>
                </a:lnTo>
                <a:lnTo>
                  <a:pt x="267149" y="34702"/>
                </a:lnTo>
                <a:lnTo>
                  <a:pt x="244272" y="20089"/>
                </a:lnTo>
                <a:lnTo>
                  <a:pt x="233297" y="12782"/>
                </a:lnTo>
                <a:lnTo>
                  <a:pt x="209507" y="0"/>
                </a:lnTo>
                <a:close/>
              </a:path>
            </a:pathLst>
          </a:custGeom>
          <a:solidFill>
            <a:srgbClr val="44A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35076" y="1712721"/>
            <a:ext cx="351790" cy="310515"/>
          </a:xfrm>
          <a:custGeom>
            <a:avLst/>
            <a:gdLst/>
            <a:ahLst/>
            <a:cxnLst/>
            <a:rect l="l" t="t" r="r" b="b"/>
            <a:pathLst>
              <a:path w="351790" h="310514">
                <a:moveTo>
                  <a:pt x="203112" y="902"/>
                </a:moveTo>
                <a:lnTo>
                  <a:pt x="135408" y="902"/>
                </a:lnTo>
                <a:lnTo>
                  <a:pt x="114358" y="2731"/>
                </a:lnTo>
                <a:lnTo>
                  <a:pt x="103383" y="4561"/>
                </a:lnTo>
                <a:lnTo>
                  <a:pt x="92408" y="5476"/>
                </a:lnTo>
                <a:lnTo>
                  <a:pt x="72271" y="9123"/>
                </a:lnTo>
                <a:lnTo>
                  <a:pt x="61296" y="10953"/>
                </a:lnTo>
                <a:lnTo>
                  <a:pt x="41173" y="16429"/>
                </a:lnTo>
                <a:lnTo>
                  <a:pt x="30185" y="19174"/>
                </a:lnTo>
                <a:lnTo>
                  <a:pt x="10061" y="24651"/>
                </a:lnTo>
                <a:lnTo>
                  <a:pt x="0" y="28310"/>
                </a:lnTo>
                <a:lnTo>
                  <a:pt x="162852" y="310501"/>
                </a:lnTo>
                <a:lnTo>
                  <a:pt x="351323" y="33787"/>
                </a:lnTo>
                <a:lnTo>
                  <a:pt x="307409" y="19174"/>
                </a:lnTo>
                <a:lnTo>
                  <a:pt x="296421" y="16429"/>
                </a:lnTo>
                <a:lnTo>
                  <a:pt x="284532" y="13697"/>
                </a:lnTo>
                <a:lnTo>
                  <a:pt x="273557" y="10953"/>
                </a:lnTo>
                <a:lnTo>
                  <a:pt x="261655" y="8208"/>
                </a:lnTo>
                <a:lnTo>
                  <a:pt x="249766" y="6391"/>
                </a:lnTo>
                <a:lnTo>
                  <a:pt x="238791" y="4561"/>
                </a:lnTo>
                <a:lnTo>
                  <a:pt x="226890" y="3646"/>
                </a:lnTo>
                <a:lnTo>
                  <a:pt x="215001" y="1817"/>
                </a:lnTo>
                <a:lnTo>
                  <a:pt x="203112" y="902"/>
                </a:lnTo>
                <a:close/>
              </a:path>
              <a:path w="351790" h="310514">
                <a:moveTo>
                  <a:pt x="179322" y="0"/>
                </a:moveTo>
                <a:lnTo>
                  <a:pt x="156445" y="0"/>
                </a:lnTo>
                <a:lnTo>
                  <a:pt x="145470" y="902"/>
                </a:lnTo>
                <a:lnTo>
                  <a:pt x="191210" y="902"/>
                </a:lnTo>
                <a:lnTo>
                  <a:pt x="179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92895" y="1881669"/>
            <a:ext cx="586740" cy="872490"/>
          </a:xfrm>
          <a:custGeom>
            <a:avLst/>
            <a:gdLst/>
            <a:ahLst/>
            <a:cxnLst/>
            <a:rect l="l" t="t" r="r" b="b"/>
            <a:pathLst>
              <a:path w="586740" h="872489">
                <a:moveTo>
                  <a:pt x="130834" y="0"/>
                </a:moveTo>
                <a:lnTo>
                  <a:pt x="100636" y="36531"/>
                </a:lnTo>
                <a:lnTo>
                  <a:pt x="75018" y="74880"/>
                </a:lnTo>
                <a:lnTo>
                  <a:pt x="52150" y="115072"/>
                </a:lnTo>
                <a:lnTo>
                  <a:pt x="33852" y="157995"/>
                </a:lnTo>
                <a:lnTo>
                  <a:pt x="19213" y="201833"/>
                </a:lnTo>
                <a:lnTo>
                  <a:pt x="8234" y="246574"/>
                </a:lnTo>
                <a:lnTo>
                  <a:pt x="1830" y="293157"/>
                </a:lnTo>
                <a:lnTo>
                  <a:pt x="0" y="340642"/>
                </a:lnTo>
                <a:lnTo>
                  <a:pt x="0" y="872157"/>
                </a:lnTo>
                <a:lnTo>
                  <a:pt x="586454" y="872157"/>
                </a:lnTo>
                <a:lnTo>
                  <a:pt x="586454" y="444748"/>
                </a:lnTo>
                <a:lnTo>
                  <a:pt x="142723" y="157080"/>
                </a:lnTo>
                <a:lnTo>
                  <a:pt x="261662" y="83102"/>
                </a:lnTo>
                <a:lnTo>
                  <a:pt x="130834" y="0"/>
                </a:lnTo>
                <a:close/>
              </a:path>
            </a:pathLst>
          </a:custGeom>
          <a:solidFill>
            <a:srgbClr val="44A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6635" y="1543772"/>
            <a:ext cx="696595" cy="933450"/>
          </a:xfrm>
          <a:custGeom>
            <a:avLst/>
            <a:gdLst/>
            <a:ahLst/>
            <a:cxnLst/>
            <a:rect l="l" t="t" r="r" b="b"/>
            <a:pathLst>
              <a:path w="696595" h="933450">
                <a:moveTo>
                  <a:pt x="537001" y="0"/>
                </a:moveTo>
                <a:lnTo>
                  <a:pt x="173828" y="0"/>
                </a:lnTo>
                <a:lnTo>
                  <a:pt x="241532" y="150676"/>
                </a:lnTo>
                <a:lnTo>
                  <a:pt x="241532" y="463008"/>
                </a:lnTo>
                <a:lnTo>
                  <a:pt x="8234" y="815531"/>
                </a:lnTo>
                <a:lnTo>
                  <a:pt x="7321" y="819177"/>
                </a:lnTo>
                <a:lnTo>
                  <a:pt x="3654" y="831960"/>
                </a:lnTo>
                <a:lnTo>
                  <a:pt x="0" y="854794"/>
                </a:lnTo>
                <a:lnTo>
                  <a:pt x="913" y="882190"/>
                </a:lnTo>
                <a:lnTo>
                  <a:pt x="11888" y="908684"/>
                </a:lnTo>
                <a:lnTo>
                  <a:pt x="45740" y="930603"/>
                </a:lnTo>
                <a:lnTo>
                  <a:pt x="64963" y="933335"/>
                </a:lnTo>
                <a:lnTo>
                  <a:pt x="626707" y="933335"/>
                </a:lnTo>
                <a:lnTo>
                  <a:pt x="666928" y="921467"/>
                </a:lnTo>
                <a:lnTo>
                  <a:pt x="692559" y="882190"/>
                </a:lnTo>
                <a:lnTo>
                  <a:pt x="696238" y="855709"/>
                </a:lnTo>
                <a:lnTo>
                  <a:pt x="695350" y="832875"/>
                </a:lnTo>
                <a:lnTo>
                  <a:pt x="692559" y="819177"/>
                </a:lnTo>
                <a:lnTo>
                  <a:pt x="691670" y="815531"/>
                </a:lnTo>
                <a:lnTo>
                  <a:pt x="481300" y="454786"/>
                </a:lnTo>
                <a:lnTo>
                  <a:pt x="481300" y="149761"/>
                </a:lnTo>
                <a:lnTo>
                  <a:pt x="537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23364" y="1601295"/>
            <a:ext cx="582930" cy="818515"/>
          </a:xfrm>
          <a:custGeom>
            <a:avLst/>
            <a:gdLst/>
            <a:ahLst/>
            <a:cxnLst/>
            <a:rect l="l" t="t" r="r" b="b"/>
            <a:pathLst>
              <a:path w="582929" h="818514">
                <a:moveTo>
                  <a:pt x="397926" y="0"/>
                </a:moveTo>
                <a:lnTo>
                  <a:pt x="204939" y="0"/>
                </a:lnTo>
                <a:lnTo>
                  <a:pt x="241532" y="80370"/>
                </a:lnTo>
                <a:lnTo>
                  <a:pt x="241532" y="421927"/>
                </a:lnTo>
                <a:lnTo>
                  <a:pt x="3654" y="781743"/>
                </a:lnTo>
                <a:lnTo>
                  <a:pt x="913" y="793624"/>
                </a:lnTo>
                <a:lnTo>
                  <a:pt x="0" y="803663"/>
                </a:lnTo>
                <a:lnTo>
                  <a:pt x="0" y="812799"/>
                </a:lnTo>
                <a:lnTo>
                  <a:pt x="1827" y="817360"/>
                </a:lnTo>
                <a:lnTo>
                  <a:pt x="3654" y="817360"/>
                </a:lnTo>
                <a:lnTo>
                  <a:pt x="5481" y="818275"/>
                </a:lnTo>
                <a:lnTo>
                  <a:pt x="573658" y="818275"/>
                </a:lnTo>
                <a:lnTo>
                  <a:pt x="576449" y="817360"/>
                </a:lnTo>
                <a:lnTo>
                  <a:pt x="577337" y="816458"/>
                </a:lnTo>
                <a:lnTo>
                  <a:pt x="578225" y="816458"/>
                </a:lnTo>
                <a:lnTo>
                  <a:pt x="581017" y="810054"/>
                </a:lnTo>
                <a:lnTo>
                  <a:pt x="582793" y="800016"/>
                </a:lnTo>
                <a:lnTo>
                  <a:pt x="582793" y="789050"/>
                </a:lnTo>
                <a:lnTo>
                  <a:pt x="581017" y="778097"/>
                </a:lnTo>
                <a:lnTo>
                  <a:pt x="367728" y="412791"/>
                </a:lnTo>
                <a:lnTo>
                  <a:pt x="367728" y="82199"/>
                </a:lnTo>
                <a:lnTo>
                  <a:pt x="397926" y="0"/>
                </a:lnTo>
                <a:close/>
              </a:path>
            </a:pathLst>
          </a:custGeom>
          <a:solidFill>
            <a:srgbClr val="F4F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75512" y="2151078"/>
            <a:ext cx="486409" cy="226695"/>
          </a:xfrm>
          <a:custGeom>
            <a:avLst/>
            <a:gdLst/>
            <a:ahLst/>
            <a:cxnLst/>
            <a:rect l="l" t="t" r="r" b="b"/>
            <a:pathLst>
              <a:path w="486409" h="226694">
                <a:moveTo>
                  <a:pt x="351361" y="0"/>
                </a:moveTo>
                <a:lnTo>
                  <a:pt x="143642" y="1829"/>
                </a:lnTo>
                <a:lnTo>
                  <a:pt x="0" y="225569"/>
                </a:lnTo>
                <a:lnTo>
                  <a:pt x="485855" y="226484"/>
                </a:lnTo>
                <a:lnTo>
                  <a:pt x="351361" y="0"/>
                </a:lnTo>
                <a:close/>
              </a:path>
            </a:pathLst>
          </a:custGeom>
          <a:solidFill>
            <a:srgbClr val="FF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5645" y="1732810"/>
            <a:ext cx="165606" cy="136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6434" y="141685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67" y="0"/>
                </a:lnTo>
              </a:path>
            </a:pathLst>
          </a:custGeom>
          <a:ln w="566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54929" y="2400396"/>
            <a:ext cx="64950" cy="63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54929" y="2565698"/>
            <a:ext cx="64950" cy="64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5588" y="3886200"/>
            <a:ext cx="477520" cy="1143000"/>
          </a:xfrm>
          <a:custGeom>
            <a:avLst/>
            <a:gdLst/>
            <a:ahLst/>
            <a:cxnLst/>
            <a:rect l="l" t="t" r="r" b="b"/>
            <a:pathLst>
              <a:path w="477520" h="1143000">
                <a:moveTo>
                  <a:pt x="0" y="1143000"/>
                </a:moveTo>
                <a:lnTo>
                  <a:pt x="477012" y="1143000"/>
                </a:lnTo>
                <a:lnTo>
                  <a:pt x="477012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7400" y="3886200"/>
            <a:ext cx="60960" cy="1143000"/>
          </a:xfrm>
          <a:custGeom>
            <a:avLst/>
            <a:gdLst/>
            <a:ahLst/>
            <a:cxnLst/>
            <a:rect l="l" t="t" r="r" b="b"/>
            <a:pathLst>
              <a:path w="60960" h="1143000">
                <a:moveTo>
                  <a:pt x="0" y="1143000"/>
                </a:moveTo>
                <a:lnTo>
                  <a:pt x="60960" y="1143000"/>
                </a:lnTo>
                <a:lnTo>
                  <a:pt x="6096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7400" y="3886200"/>
            <a:ext cx="3505200" cy="1143000"/>
          </a:xfrm>
          <a:custGeom>
            <a:avLst/>
            <a:gdLst/>
            <a:ahLst/>
            <a:cxnLst/>
            <a:rect l="l" t="t" r="r" b="b"/>
            <a:pathLst>
              <a:path w="3505200" h="1143000">
                <a:moveTo>
                  <a:pt x="0" y="1143000"/>
                </a:moveTo>
                <a:lnTo>
                  <a:pt x="3505200" y="1143000"/>
                </a:lnTo>
                <a:lnTo>
                  <a:pt x="3505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18360" y="3842003"/>
            <a:ext cx="2967355" cy="119951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400" spc="-30" dirty="0">
                <a:solidFill>
                  <a:srgbClr val="2D2B20"/>
                </a:solidFill>
                <a:latin typeface="Tw Cen MT"/>
                <a:cs typeface="Tw Cen MT"/>
              </a:rPr>
              <a:t>Testing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effects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of</a:t>
            </a:r>
            <a:endParaRPr sz="24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</a:pPr>
            <a:r>
              <a:rPr sz="24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only </a:t>
            </a:r>
            <a:r>
              <a:rPr sz="24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ONE</a:t>
            </a:r>
            <a:r>
              <a:rPr sz="2400" u="heavy" spc="-3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24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manipulated</a:t>
            </a:r>
            <a:endParaRPr sz="24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2400" u="heavy" spc="-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variable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67400" y="3886200"/>
            <a:ext cx="3352800" cy="1828800"/>
          </a:xfrm>
          <a:prstGeom prst="rect">
            <a:avLst/>
          </a:prstGeom>
          <a:solidFill>
            <a:srgbClr val="FF3300"/>
          </a:solidFill>
          <a:ln w="9144">
            <a:solidFill>
              <a:srgbClr val="2D2B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ts val="2765"/>
              </a:lnSpc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Other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scientists</a:t>
            </a:r>
            <a:endParaRPr sz="2400">
              <a:latin typeface="Tw Cen MT"/>
              <a:cs typeface="Tw Cen MT"/>
            </a:endParaRPr>
          </a:p>
          <a:p>
            <a:pPr marL="152400" marR="901065">
              <a:lnSpc>
                <a:spcPct val="100000"/>
              </a:lnSpc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need to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be able</a:t>
            </a:r>
            <a:r>
              <a:rPr sz="2400" spc="-6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to 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reproduce it and 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find same</a:t>
            </a:r>
            <a:r>
              <a:rPr sz="2400" spc="-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results.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70700" y="2653792"/>
            <a:ext cx="829310" cy="875665"/>
          </a:xfrm>
          <a:custGeom>
            <a:avLst/>
            <a:gdLst/>
            <a:ahLst/>
            <a:cxnLst/>
            <a:rect l="l" t="t" r="r" b="b"/>
            <a:pathLst>
              <a:path w="829309" h="875664">
                <a:moveTo>
                  <a:pt x="177546" y="0"/>
                </a:moveTo>
                <a:lnTo>
                  <a:pt x="0" y="165735"/>
                </a:lnTo>
                <a:lnTo>
                  <a:pt x="554990" y="760095"/>
                </a:lnTo>
                <a:lnTo>
                  <a:pt x="466217" y="843026"/>
                </a:lnTo>
                <a:lnTo>
                  <a:pt x="828801" y="875411"/>
                </a:lnTo>
                <a:lnTo>
                  <a:pt x="823014" y="594360"/>
                </a:lnTo>
                <a:lnTo>
                  <a:pt x="732535" y="594360"/>
                </a:lnTo>
                <a:lnTo>
                  <a:pt x="177546" y="0"/>
                </a:lnTo>
                <a:close/>
              </a:path>
              <a:path w="829309" h="875664">
                <a:moveTo>
                  <a:pt x="821308" y="511556"/>
                </a:moveTo>
                <a:lnTo>
                  <a:pt x="732535" y="594360"/>
                </a:lnTo>
                <a:lnTo>
                  <a:pt x="823014" y="594360"/>
                </a:lnTo>
                <a:lnTo>
                  <a:pt x="821308" y="511556"/>
                </a:lnTo>
                <a:close/>
              </a:path>
            </a:pathLst>
          </a:custGeom>
          <a:solidFill>
            <a:srgbClr val="5F5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0700" y="2653792"/>
            <a:ext cx="829310" cy="875665"/>
          </a:xfrm>
          <a:custGeom>
            <a:avLst/>
            <a:gdLst/>
            <a:ahLst/>
            <a:cxnLst/>
            <a:rect l="l" t="t" r="r" b="b"/>
            <a:pathLst>
              <a:path w="829309" h="875664">
                <a:moveTo>
                  <a:pt x="177546" y="0"/>
                </a:moveTo>
                <a:lnTo>
                  <a:pt x="732535" y="594360"/>
                </a:lnTo>
                <a:lnTo>
                  <a:pt x="821308" y="511556"/>
                </a:lnTo>
                <a:lnTo>
                  <a:pt x="828801" y="875411"/>
                </a:lnTo>
                <a:lnTo>
                  <a:pt x="466217" y="843026"/>
                </a:lnTo>
                <a:lnTo>
                  <a:pt x="554990" y="760095"/>
                </a:lnTo>
                <a:lnTo>
                  <a:pt x="0" y="165735"/>
                </a:lnTo>
                <a:lnTo>
                  <a:pt x="177546" y="0"/>
                </a:lnTo>
                <a:close/>
              </a:path>
            </a:pathLst>
          </a:custGeom>
          <a:ln w="9525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1967" y="2646045"/>
            <a:ext cx="835025" cy="972819"/>
          </a:xfrm>
          <a:custGeom>
            <a:avLst/>
            <a:gdLst/>
            <a:ahLst/>
            <a:cxnLst/>
            <a:rect l="l" t="t" r="r" b="b"/>
            <a:pathLst>
              <a:path w="835025" h="972820">
                <a:moveTo>
                  <a:pt x="0" y="594359"/>
                </a:moveTo>
                <a:lnTo>
                  <a:pt x="2794" y="972692"/>
                </a:lnTo>
                <a:lnTo>
                  <a:pt x="374777" y="903351"/>
                </a:lnTo>
                <a:lnTo>
                  <a:pt x="281051" y="826134"/>
                </a:lnTo>
                <a:lnTo>
                  <a:pt x="408486" y="671576"/>
                </a:lnTo>
                <a:lnTo>
                  <a:pt x="93599" y="671576"/>
                </a:lnTo>
                <a:lnTo>
                  <a:pt x="0" y="594359"/>
                </a:lnTo>
                <a:close/>
              </a:path>
              <a:path w="835025" h="972820">
                <a:moveTo>
                  <a:pt x="647319" y="0"/>
                </a:moveTo>
                <a:lnTo>
                  <a:pt x="93599" y="671576"/>
                </a:lnTo>
                <a:lnTo>
                  <a:pt x="408486" y="671576"/>
                </a:lnTo>
                <a:lnTo>
                  <a:pt x="834771" y="154558"/>
                </a:lnTo>
                <a:lnTo>
                  <a:pt x="647319" y="0"/>
                </a:lnTo>
                <a:close/>
              </a:path>
            </a:pathLst>
          </a:custGeom>
          <a:solidFill>
            <a:srgbClr val="5F5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1967" y="2646045"/>
            <a:ext cx="835025" cy="972819"/>
          </a:xfrm>
          <a:custGeom>
            <a:avLst/>
            <a:gdLst/>
            <a:ahLst/>
            <a:cxnLst/>
            <a:rect l="l" t="t" r="r" b="b"/>
            <a:pathLst>
              <a:path w="835025" h="972820">
                <a:moveTo>
                  <a:pt x="834771" y="154558"/>
                </a:moveTo>
                <a:lnTo>
                  <a:pt x="281051" y="826134"/>
                </a:lnTo>
                <a:lnTo>
                  <a:pt x="374777" y="903351"/>
                </a:lnTo>
                <a:lnTo>
                  <a:pt x="2794" y="972692"/>
                </a:lnTo>
                <a:lnTo>
                  <a:pt x="0" y="594359"/>
                </a:lnTo>
                <a:lnTo>
                  <a:pt x="93599" y="671576"/>
                </a:lnTo>
                <a:lnTo>
                  <a:pt x="647319" y="0"/>
                </a:lnTo>
                <a:lnTo>
                  <a:pt x="834771" y="154558"/>
                </a:lnTo>
              </a:path>
            </a:pathLst>
          </a:custGeom>
          <a:ln w="9525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780" y="586486"/>
            <a:ext cx="428371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5" dirty="0">
                <a:solidFill>
                  <a:srgbClr val="464233"/>
                </a:solidFill>
                <a:latin typeface="Tw Cen MT Condensed"/>
                <a:cs typeface="Tw Cen MT Condensed"/>
              </a:rPr>
              <a:t>EXPERIMENTAL </a:t>
            </a:r>
            <a:r>
              <a:rPr sz="5000" spc="60" dirty="0">
                <a:solidFill>
                  <a:srgbClr val="464233"/>
                </a:solidFill>
                <a:latin typeface="Tw Cen MT Condensed"/>
                <a:cs typeface="Tw Cen MT Condensed"/>
              </a:rPr>
              <a:t>SET</a:t>
            </a:r>
            <a:r>
              <a:rPr sz="5000" spc="265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45" dirty="0">
                <a:solidFill>
                  <a:srgbClr val="464233"/>
                </a:solidFill>
                <a:latin typeface="Tw Cen MT Condensed"/>
                <a:cs typeface="Tw Cen MT Condensed"/>
              </a:rPr>
              <a:t>UP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00" y="3505200"/>
            <a:ext cx="486409" cy="977265"/>
          </a:xfrm>
          <a:custGeom>
            <a:avLst/>
            <a:gdLst/>
            <a:ahLst/>
            <a:cxnLst/>
            <a:rect l="l" t="t" r="r" b="b"/>
            <a:pathLst>
              <a:path w="486409" h="977264">
                <a:moveTo>
                  <a:pt x="486155" y="732663"/>
                </a:moveTo>
                <a:lnTo>
                  <a:pt x="0" y="732663"/>
                </a:lnTo>
                <a:lnTo>
                  <a:pt x="243077" y="976883"/>
                </a:lnTo>
                <a:lnTo>
                  <a:pt x="486155" y="732663"/>
                </a:lnTo>
                <a:close/>
              </a:path>
              <a:path w="486409" h="977264">
                <a:moveTo>
                  <a:pt x="364617" y="0"/>
                </a:moveTo>
                <a:lnTo>
                  <a:pt x="121539" y="0"/>
                </a:lnTo>
                <a:lnTo>
                  <a:pt x="121539" y="732663"/>
                </a:lnTo>
                <a:lnTo>
                  <a:pt x="364617" y="732663"/>
                </a:lnTo>
                <a:lnTo>
                  <a:pt x="36461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4800" y="3505200"/>
            <a:ext cx="486409" cy="977265"/>
          </a:xfrm>
          <a:custGeom>
            <a:avLst/>
            <a:gdLst/>
            <a:ahLst/>
            <a:cxnLst/>
            <a:rect l="l" t="t" r="r" b="b"/>
            <a:pathLst>
              <a:path w="486409" h="977264">
                <a:moveTo>
                  <a:pt x="364617" y="0"/>
                </a:moveTo>
                <a:lnTo>
                  <a:pt x="364617" y="732663"/>
                </a:lnTo>
                <a:lnTo>
                  <a:pt x="486155" y="732663"/>
                </a:lnTo>
                <a:lnTo>
                  <a:pt x="243077" y="976883"/>
                </a:lnTo>
                <a:lnTo>
                  <a:pt x="0" y="732663"/>
                </a:lnTo>
                <a:lnTo>
                  <a:pt x="121539" y="732663"/>
                </a:lnTo>
                <a:lnTo>
                  <a:pt x="121539" y="0"/>
                </a:lnTo>
                <a:lnTo>
                  <a:pt x="364617" y="0"/>
                </a:lnTo>
                <a:close/>
              </a:path>
            </a:pathLst>
          </a:custGeom>
          <a:ln w="914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600" y="3505200"/>
            <a:ext cx="486409" cy="977265"/>
          </a:xfrm>
          <a:custGeom>
            <a:avLst/>
            <a:gdLst/>
            <a:ahLst/>
            <a:cxnLst/>
            <a:rect l="l" t="t" r="r" b="b"/>
            <a:pathLst>
              <a:path w="486410" h="977264">
                <a:moveTo>
                  <a:pt x="486155" y="732663"/>
                </a:moveTo>
                <a:lnTo>
                  <a:pt x="0" y="732663"/>
                </a:lnTo>
                <a:lnTo>
                  <a:pt x="243077" y="976883"/>
                </a:lnTo>
                <a:lnTo>
                  <a:pt x="486155" y="732663"/>
                </a:lnTo>
                <a:close/>
              </a:path>
              <a:path w="486410" h="977264">
                <a:moveTo>
                  <a:pt x="364616" y="0"/>
                </a:moveTo>
                <a:lnTo>
                  <a:pt x="121538" y="0"/>
                </a:lnTo>
                <a:lnTo>
                  <a:pt x="121538" y="732663"/>
                </a:lnTo>
                <a:lnTo>
                  <a:pt x="364616" y="732663"/>
                </a:lnTo>
                <a:lnTo>
                  <a:pt x="36461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3505200"/>
            <a:ext cx="486409" cy="977265"/>
          </a:xfrm>
          <a:custGeom>
            <a:avLst/>
            <a:gdLst/>
            <a:ahLst/>
            <a:cxnLst/>
            <a:rect l="l" t="t" r="r" b="b"/>
            <a:pathLst>
              <a:path w="486410" h="977264">
                <a:moveTo>
                  <a:pt x="364616" y="0"/>
                </a:moveTo>
                <a:lnTo>
                  <a:pt x="364616" y="732663"/>
                </a:lnTo>
                <a:lnTo>
                  <a:pt x="486155" y="732663"/>
                </a:lnTo>
                <a:lnTo>
                  <a:pt x="243077" y="976883"/>
                </a:lnTo>
                <a:lnTo>
                  <a:pt x="0" y="732663"/>
                </a:lnTo>
                <a:lnTo>
                  <a:pt x="121538" y="732663"/>
                </a:lnTo>
                <a:lnTo>
                  <a:pt x="121538" y="0"/>
                </a:lnTo>
                <a:lnTo>
                  <a:pt x="364616" y="0"/>
                </a:lnTo>
                <a:close/>
              </a:path>
            </a:pathLst>
          </a:custGeom>
          <a:ln w="914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0715" y="2023364"/>
            <a:ext cx="780415" cy="774065"/>
          </a:xfrm>
          <a:custGeom>
            <a:avLst/>
            <a:gdLst/>
            <a:ahLst/>
            <a:cxnLst/>
            <a:rect l="l" t="t" r="r" b="b"/>
            <a:pathLst>
              <a:path w="780414" h="774064">
                <a:moveTo>
                  <a:pt x="3048" y="427863"/>
                </a:moveTo>
                <a:lnTo>
                  <a:pt x="0" y="772287"/>
                </a:lnTo>
                <a:lnTo>
                  <a:pt x="344297" y="773684"/>
                </a:lnTo>
                <a:lnTo>
                  <a:pt x="259080" y="687197"/>
                </a:lnTo>
                <a:lnTo>
                  <a:pt x="434188" y="514350"/>
                </a:lnTo>
                <a:lnTo>
                  <a:pt x="88392" y="514350"/>
                </a:lnTo>
                <a:lnTo>
                  <a:pt x="3048" y="427863"/>
                </a:lnTo>
                <a:close/>
              </a:path>
              <a:path w="780414" h="774064">
                <a:moveTo>
                  <a:pt x="609600" y="0"/>
                </a:moveTo>
                <a:lnTo>
                  <a:pt x="88392" y="514350"/>
                </a:lnTo>
                <a:lnTo>
                  <a:pt x="434188" y="514350"/>
                </a:lnTo>
                <a:lnTo>
                  <a:pt x="780161" y="172847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0715" y="2023364"/>
            <a:ext cx="780415" cy="774065"/>
          </a:xfrm>
          <a:custGeom>
            <a:avLst/>
            <a:gdLst/>
            <a:ahLst/>
            <a:cxnLst/>
            <a:rect l="l" t="t" r="r" b="b"/>
            <a:pathLst>
              <a:path w="780414" h="774064">
                <a:moveTo>
                  <a:pt x="780161" y="172847"/>
                </a:moveTo>
                <a:lnTo>
                  <a:pt x="259080" y="687197"/>
                </a:lnTo>
                <a:lnTo>
                  <a:pt x="344297" y="773684"/>
                </a:lnTo>
                <a:lnTo>
                  <a:pt x="0" y="772287"/>
                </a:lnTo>
                <a:lnTo>
                  <a:pt x="3048" y="427863"/>
                </a:lnTo>
                <a:lnTo>
                  <a:pt x="88392" y="514350"/>
                </a:lnTo>
                <a:lnTo>
                  <a:pt x="609600" y="0"/>
                </a:lnTo>
                <a:lnTo>
                  <a:pt x="780161" y="172847"/>
                </a:lnTo>
              </a:path>
            </a:pathLst>
          </a:custGeom>
          <a:ln w="952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6145" y="2028444"/>
            <a:ext cx="791845" cy="768985"/>
          </a:xfrm>
          <a:custGeom>
            <a:avLst/>
            <a:gdLst/>
            <a:ahLst/>
            <a:cxnLst/>
            <a:rect l="l" t="t" r="r" b="b"/>
            <a:pathLst>
              <a:path w="791845" h="768985">
                <a:moveTo>
                  <a:pt x="167258" y="0"/>
                </a:moveTo>
                <a:lnTo>
                  <a:pt x="0" y="176148"/>
                </a:lnTo>
                <a:lnTo>
                  <a:pt x="530986" y="680338"/>
                </a:lnTo>
                <a:lnTo>
                  <a:pt x="447421" y="768476"/>
                </a:lnTo>
                <a:lnTo>
                  <a:pt x="791590" y="760348"/>
                </a:lnTo>
                <a:lnTo>
                  <a:pt x="784312" y="504189"/>
                </a:lnTo>
                <a:lnTo>
                  <a:pt x="698246" y="504189"/>
                </a:lnTo>
                <a:lnTo>
                  <a:pt x="167258" y="0"/>
                </a:lnTo>
                <a:close/>
              </a:path>
              <a:path w="791845" h="768985">
                <a:moveTo>
                  <a:pt x="781811" y="416178"/>
                </a:moveTo>
                <a:lnTo>
                  <a:pt x="698246" y="504189"/>
                </a:lnTo>
                <a:lnTo>
                  <a:pt x="784312" y="504189"/>
                </a:lnTo>
                <a:lnTo>
                  <a:pt x="781811" y="41617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6145" y="2028444"/>
            <a:ext cx="791845" cy="768985"/>
          </a:xfrm>
          <a:custGeom>
            <a:avLst/>
            <a:gdLst/>
            <a:ahLst/>
            <a:cxnLst/>
            <a:rect l="l" t="t" r="r" b="b"/>
            <a:pathLst>
              <a:path w="791845" h="768985">
                <a:moveTo>
                  <a:pt x="167258" y="0"/>
                </a:moveTo>
                <a:lnTo>
                  <a:pt x="698246" y="504189"/>
                </a:lnTo>
                <a:lnTo>
                  <a:pt x="781811" y="416178"/>
                </a:lnTo>
                <a:lnTo>
                  <a:pt x="791590" y="760348"/>
                </a:lnTo>
                <a:lnTo>
                  <a:pt x="447421" y="768476"/>
                </a:lnTo>
                <a:lnTo>
                  <a:pt x="530986" y="680338"/>
                </a:lnTo>
                <a:lnTo>
                  <a:pt x="0" y="176148"/>
                </a:lnTo>
                <a:lnTo>
                  <a:pt x="167258" y="0"/>
                </a:lnTo>
                <a:close/>
              </a:path>
            </a:pathLst>
          </a:custGeom>
          <a:ln w="952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8200" y="1447800"/>
            <a:ext cx="2209800" cy="609600"/>
          </a:xfrm>
          <a:prstGeom prst="rect">
            <a:avLst/>
          </a:prstGeom>
          <a:solidFill>
            <a:srgbClr val="FF3300"/>
          </a:solidFill>
          <a:ln w="9144">
            <a:solidFill>
              <a:srgbClr val="2D2B2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830"/>
              </a:spcBef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EXPERIMENT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4600" y="2895600"/>
            <a:ext cx="1981200" cy="609600"/>
          </a:xfrm>
          <a:prstGeom prst="rect">
            <a:avLst/>
          </a:prstGeom>
          <a:solidFill>
            <a:srgbClr val="FF6600"/>
          </a:solidFill>
          <a:ln w="9144">
            <a:solidFill>
              <a:srgbClr val="2D2B2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EXPERIMENTAL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GROUP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6000" y="4572000"/>
            <a:ext cx="2057400" cy="533400"/>
          </a:xfrm>
          <a:prstGeom prst="rect">
            <a:avLst/>
          </a:prstGeom>
          <a:solidFill>
            <a:srgbClr val="A9A47B"/>
          </a:solidFill>
          <a:ln w="9144">
            <a:solidFill>
              <a:srgbClr val="2D2B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10"/>
              </a:lnSpc>
            </a:pP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Check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1800" spc="-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results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in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 time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600" y="2895600"/>
            <a:ext cx="2133600" cy="609600"/>
          </a:xfrm>
          <a:prstGeom prst="rect">
            <a:avLst/>
          </a:prstGeom>
          <a:solidFill>
            <a:srgbClr val="FF6600"/>
          </a:solidFill>
          <a:ln w="9144">
            <a:solidFill>
              <a:srgbClr val="2D2B2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CONTROL</a:t>
            </a:r>
            <a:endParaRPr sz="1800">
              <a:latin typeface="Tw Cen MT"/>
              <a:cs typeface="Tw Cen MT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GROUP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3140" y="2917063"/>
            <a:ext cx="1986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Difference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is</a:t>
            </a:r>
            <a:r>
              <a:rPr sz="18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3300"/>
                </a:solidFill>
                <a:latin typeface="Tw Cen MT"/>
                <a:cs typeface="Tw Cen MT"/>
              </a:rPr>
              <a:t>Independent</a:t>
            </a:r>
            <a:r>
              <a:rPr sz="1800" spc="-80" dirty="0">
                <a:solidFill>
                  <a:srgbClr val="FF330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Tw Cen MT"/>
                <a:cs typeface="Tw Cen MT"/>
              </a:rPr>
              <a:t>variable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3620" y="4517212"/>
            <a:ext cx="18484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Compare</a:t>
            </a:r>
            <a:r>
              <a:rPr sz="18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3300"/>
                </a:solidFill>
                <a:latin typeface="Tw Cen MT"/>
                <a:cs typeface="Tw Cen MT"/>
              </a:rPr>
              <a:t>Dependent</a:t>
            </a:r>
            <a:r>
              <a:rPr sz="1800" spc="-95" dirty="0">
                <a:solidFill>
                  <a:srgbClr val="FF330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Tw Cen MT"/>
                <a:cs typeface="Tw Cen MT"/>
              </a:rPr>
              <a:t>variable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9000" y="4572000"/>
            <a:ext cx="2057400" cy="533400"/>
          </a:xfrm>
          <a:prstGeom prst="rect">
            <a:avLst/>
          </a:prstGeom>
          <a:solidFill>
            <a:srgbClr val="A9A47B"/>
          </a:solidFill>
          <a:ln w="9144">
            <a:solidFill>
              <a:srgbClr val="2D2B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10"/>
              </a:lnSpc>
            </a:pP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Check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1800" spc="-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results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in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 time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165"/>
            <a:ext cx="35426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15" dirty="0">
                <a:solidFill>
                  <a:srgbClr val="464233"/>
                </a:solidFill>
                <a:latin typeface="Tw Cen MT Condensed"/>
                <a:cs typeface="Tw Cen MT Condensed"/>
              </a:rPr>
              <a:t>WHAT </a:t>
            </a:r>
            <a:r>
              <a:rPr sz="5000" spc="40" dirty="0">
                <a:solidFill>
                  <a:srgbClr val="464233"/>
                </a:solidFill>
                <a:latin typeface="Tw Cen MT Condensed"/>
                <a:cs typeface="Tw Cen MT Condensed"/>
              </a:rPr>
              <a:t>IS</a:t>
            </a:r>
            <a:r>
              <a:rPr sz="5000" spc="325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SCIENCE?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5914" y="1543253"/>
            <a:ext cx="7967345" cy="30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>
              <a:lnSpc>
                <a:spcPts val="4800"/>
              </a:lnSpc>
              <a:spcBef>
                <a:spcPts val="95"/>
              </a:spcBef>
            </a:pPr>
            <a:r>
              <a:rPr sz="4000" spc="-5" dirty="0">
                <a:solidFill>
                  <a:srgbClr val="2D2B20"/>
                </a:solidFill>
                <a:latin typeface="Tw Cen MT"/>
                <a:cs typeface="Tw Cen MT"/>
              </a:rPr>
              <a:t>A </a:t>
            </a:r>
            <a:r>
              <a:rPr sz="4000" spc="-15" dirty="0">
                <a:solidFill>
                  <a:srgbClr val="2D2B20"/>
                </a:solidFill>
                <a:latin typeface="Tw Cen MT"/>
                <a:cs typeface="Tw Cen MT"/>
              </a:rPr>
              <a:t>process </a:t>
            </a:r>
            <a:r>
              <a:rPr sz="4000" spc="-5" dirty="0">
                <a:solidFill>
                  <a:srgbClr val="2D2B20"/>
                </a:solidFill>
                <a:latin typeface="Tw Cen MT"/>
                <a:cs typeface="Tw Cen MT"/>
              </a:rPr>
              <a:t>and </a:t>
            </a:r>
            <a:r>
              <a:rPr sz="4000" spc="-85" dirty="0">
                <a:solidFill>
                  <a:srgbClr val="2D2B20"/>
                </a:solidFill>
                <a:latin typeface="Tw Cen MT"/>
                <a:cs typeface="Tw Cen MT"/>
              </a:rPr>
              <a:t>way </a:t>
            </a:r>
            <a:r>
              <a:rPr sz="4000" spc="-5" dirty="0">
                <a:solidFill>
                  <a:srgbClr val="2D2B20"/>
                </a:solidFill>
                <a:latin typeface="Tw Cen MT"/>
                <a:cs typeface="Tw Cen MT"/>
              </a:rPr>
              <a:t>of</a:t>
            </a:r>
            <a:r>
              <a:rPr sz="4000" spc="229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4000" spc="5" dirty="0">
                <a:solidFill>
                  <a:srgbClr val="2D2B20"/>
                </a:solidFill>
                <a:latin typeface="Tw Cen MT"/>
                <a:cs typeface="Tw Cen MT"/>
              </a:rPr>
              <a:t>learning</a:t>
            </a:r>
            <a:endParaRPr sz="4000">
              <a:latin typeface="Tw Cen MT"/>
              <a:cs typeface="Tw Cen MT"/>
            </a:endParaRPr>
          </a:p>
          <a:p>
            <a:pPr marL="835660">
              <a:lnSpc>
                <a:spcPts val="4320"/>
              </a:lnSpc>
            </a:pPr>
            <a:r>
              <a:rPr sz="3600" i="1" spc="-75" dirty="0">
                <a:solidFill>
                  <a:srgbClr val="2D2B20"/>
                </a:solidFill>
                <a:latin typeface="Tw Cen MT"/>
                <a:cs typeface="Tw Cen MT"/>
              </a:rPr>
              <a:t>Verb, </a:t>
            </a:r>
            <a:r>
              <a:rPr sz="3600" i="1" spc="-5" dirty="0">
                <a:solidFill>
                  <a:srgbClr val="2D2B20"/>
                </a:solidFill>
                <a:latin typeface="Tw Cen MT"/>
                <a:cs typeface="Tw Cen MT"/>
              </a:rPr>
              <a:t>not </a:t>
            </a:r>
            <a:r>
              <a:rPr sz="3600" i="1" dirty="0">
                <a:solidFill>
                  <a:srgbClr val="2D2B20"/>
                </a:solidFill>
                <a:latin typeface="Tw Cen MT"/>
                <a:cs typeface="Tw Cen MT"/>
              </a:rPr>
              <a:t>a </a:t>
            </a:r>
            <a:r>
              <a:rPr sz="3600" i="1" spc="-10" dirty="0">
                <a:solidFill>
                  <a:srgbClr val="2D2B20"/>
                </a:solidFill>
                <a:latin typeface="Tw Cen MT"/>
                <a:cs typeface="Tw Cen MT"/>
              </a:rPr>
              <a:t>noun. </a:t>
            </a:r>
            <a:r>
              <a:rPr sz="3600" i="1" dirty="0">
                <a:solidFill>
                  <a:srgbClr val="2D2B20"/>
                </a:solidFill>
                <a:latin typeface="Tw Cen MT"/>
                <a:cs typeface="Tw Cen MT"/>
              </a:rPr>
              <a:t>Action, </a:t>
            </a:r>
            <a:r>
              <a:rPr sz="3600" i="1" spc="-5" dirty="0">
                <a:solidFill>
                  <a:srgbClr val="2D2B20"/>
                </a:solidFill>
                <a:latin typeface="Tw Cen MT"/>
                <a:cs typeface="Tw Cen MT"/>
              </a:rPr>
              <a:t>not </a:t>
            </a:r>
            <a:r>
              <a:rPr sz="3600" i="1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3600" i="1" spc="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600" i="1" spc="-10" dirty="0">
                <a:solidFill>
                  <a:srgbClr val="2D2B20"/>
                </a:solidFill>
                <a:latin typeface="Tw Cen MT"/>
                <a:cs typeface="Tw Cen MT"/>
              </a:rPr>
              <a:t>thing.</a:t>
            </a:r>
            <a:endParaRPr sz="3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300">
              <a:latin typeface="Times New Roman"/>
              <a:cs typeface="Times New Roman"/>
            </a:endParaRPr>
          </a:p>
          <a:p>
            <a:pPr marL="12700" marR="5080" indent="48260">
              <a:lnSpc>
                <a:spcPts val="4320"/>
              </a:lnSpc>
            </a:pPr>
            <a:r>
              <a:rPr sz="4000" spc="-5" dirty="0">
                <a:solidFill>
                  <a:srgbClr val="2D2B20"/>
                </a:solidFill>
                <a:latin typeface="Tw Cen MT"/>
                <a:cs typeface="Tw Cen MT"/>
              </a:rPr>
              <a:t>Science </a:t>
            </a:r>
            <a:r>
              <a:rPr sz="4000" spc="-25" dirty="0">
                <a:solidFill>
                  <a:srgbClr val="2D2B20"/>
                </a:solidFill>
                <a:latin typeface="Tw Cen MT"/>
                <a:cs typeface="Tw Cen MT"/>
              </a:rPr>
              <a:t>allows </a:t>
            </a:r>
            <a:r>
              <a:rPr sz="4000" spc="-5" dirty="0">
                <a:solidFill>
                  <a:srgbClr val="2D2B20"/>
                </a:solidFill>
                <a:latin typeface="Tw Cen MT"/>
                <a:cs typeface="Tw Cen MT"/>
              </a:rPr>
              <a:t>us to test, </a:t>
            </a:r>
            <a:r>
              <a:rPr sz="4000" spc="5" dirty="0">
                <a:solidFill>
                  <a:srgbClr val="2D2B20"/>
                </a:solidFill>
                <a:latin typeface="Tw Cen MT"/>
                <a:cs typeface="Tw Cen MT"/>
              </a:rPr>
              <a:t>challenge </a:t>
            </a:r>
            <a:r>
              <a:rPr sz="4000" spc="-5" dirty="0">
                <a:solidFill>
                  <a:srgbClr val="2D2B20"/>
                </a:solidFill>
                <a:latin typeface="Tw Cen MT"/>
                <a:cs typeface="Tw Cen MT"/>
              </a:rPr>
              <a:t>and  question</a:t>
            </a:r>
            <a:r>
              <a:rPr sz="4000" spc="-10" dirty="0">
                <a:solidFill>
                  <a:srgbClr val="2D2B20"/>
                </a:solidFill>
                <a:latin typeface="Tw Cen MT"/>
                <a:cs typeface="Tw Cen MT"/>
              </a:rPr>
              <a:t> ideas.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3903" y="4536947"/>
            <a:ext cx="4477511" cy="2177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41" y="767029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774" y="1570685"/>
            <a:ext cx="5755640" cy="24345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762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An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organized 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way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learning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about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 natural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world</a:t>
            </a:r>
            <a:endParaRPr sz="2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19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1. Ask a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question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and collect</a:t>
            </a:r>
            <a:r>
              <a:rPr sz="18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0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2. 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Form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Hypothesis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3. </a:t>
            </a:r>
            <a:r>
              <a:rPr sz="1800" spc="-40" dirty="0">
                <a:solidFill>
                  <a:srgbClr val="2D2B20"/>
                </a:solidFill>
                <a:latin typeface="Tw Cen MT"/>
                <a:cs typeface="Tw Cen MT"/>
              </a:rPr>
              <a:t>Test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 Hypothesis / Experimental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procedure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4. 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Collect, </a:t>
            </a: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Record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&amp; Analyze</a:t>
            </a:r>
            <a:r>
              <a:rPr sz="1800" spc="-3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5.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Draw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conclusions &amp; Communicate</a:t>
            </a:r>
            <a:r>
              <a:rPr sz="18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Findings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9179" y="1766980"/>
            <a:ext cx="1910078" cy="304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028" y="913892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320" y="1979117"/>
            <a:ext cx="6879590" cy="3774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4. </a:t>
            </a:r>
            <a:r>
              <a:rPr sz="2800" b="1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Collect </a:t>
            </a: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and </a:t>
            </a:r>
            <a:r>
              <a:rPr sz="2800" b="1" u="heavy" spc="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record</a:t>
            </a:r>
            <a:r>
              <a:rPr sz="2800" b="1" u="heavy" spc="-1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2800" b="1" u="heavy" spc="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data</a:t>
            </a:r>
            <a:endParaRPr sz="2800">
              <a:latin typeface="Tw Cen MT"/>
              <a:cs typeface="Tw Cen MT"/>
            </a:endParaRPr>
          </a:p>
          <a:p>
            <a:pPr marL="181610" marR="611505" indent="-137160">
              <a:lnSpc>
                <a:spcPts val="3460"/>
              </a:lnSpc>
              <a:spcBef>
                <a:spcPts val="434"/>
              </a:spcBef>
            </a:pPr>
            <a:r>
              <a:rPr sz="3200" spc="5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200" spc="50" dirty="0">
                <a:solidFill>
                  <a:srgbClr val="2D2B20"/>
                </a:solidFill>
                <a:latin typeface="Tw Cen MT"/>
                <a:cs typeface="Tw Cen MT"/>
              </a:rPr>
              <a:t>As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scientists test their </a:t>
            </a:r>
            <a:r>
              <a:rPr sz="3200" spc="-15" dirty="0">
                <a:solidFill>
                  <a:srgbClr val="2D2B20"/>
                </a:solidFill>
                <a:latin typeface="Tw Cen MT"/>
                <a:cs typeface="Tw Cen MT"/>
              </a:rPr>
              <a:t>hypotheses,</a:t>
            </a:r>
            <a:r>
              <a:rPr sz="3200" spc="-16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spc="-35" dirty="0">
                <a:solidFill>
                  <a:srgbClr val="2D2B20"/>
                </a:solidFill>
                <a:latin typeface="Tw Cen MT"/>
                <a:cs typeface="Tw Cen MT"/>
              </a:rPr>
              <a:t>they  </a:t>
            </a:r>
            <a:r>
              <a:rPr sz="3200" spc="-10" dirty="0">
                <a:solidFill>
                  <a:srgbClr val="2D2B20"/>
                </a:solidFill>
                <a:latin typeface="Tw Cen MT"/>
                <a:cs typeface="Tw Cen MT"/>
              </a:rPr>
              <a:t>gather</a:t>
            </a:r>
            <a:r>
              <a:rPr sz="3200" spc="-2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2D2B20"/>
                </a:solidFill>
                <a:latin typeface="Tw Cen MT"/>
                <a:cs typeface="Tw Cen MT"/>
              </a:rPr>
              <a:t>data.</a:t>
            </a:r>
            <a:endParaRPr sz="3200">
              <a:latin typeface="Tw Cen MT"/>
              <a:cs typeface="Tw Cen MT"/>
            </a:endParaRPr>
          </a:p>
          <a:p>
            <a:pPr marL="364490" indent="-137795">
              <a:lnSpc>
                <a:spcPct val="100000"/>
              </a:lnSpc>
              <a:spcBef>
                <a:spcPts val="30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Data –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information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gained from</a:t>
            </a:r>
            <a:r>
              <a:rPr sz="2400" spc="-1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observations.</a:t>
            </a:r>
            <a:endParaRPr sz="24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170"/>
              </a:spcBef>
            </a:pPr>
            <a:r>
              <a:rPr sz="3200" spc="2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200" spc="25" dirty="0">
                <a:solidFill>
                  <a:srgbClr val="2D2B20"/>
                </a:solidFill>
                <a:latin typeface="Tw Cen MT"/>
                <a:cs typeface="Tw Cen MT"/>
              </a:rPr>
              <a:t>Data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can be </a:t>
            </a:r>
            <a:r>
              <a:rPr sz="3200" spc="-10" dirty="0">
                <a:solidFill>
                  <a:srgbClr val="2D2B20"/>
                </a:solidFill>
                <a:latin typeface="Tw Cen MT"/>
                <a:cs typeface="Tw Cen MT"/>
              </a:rPr>
              <a:t>qualitative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or</a:t>
            </a:r>
            <a:r>
              <a:rPr sz="3200" spc="-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spc="-10" dirty="0">
                <a:solidFill>
                  <a:srgbClr val="2D2B20"/>
                </a:solidFill>
                <a:latin typeface="Tw Cen MT"/>
                <a:cs typeface="Tw Cen MT"/>
              </a:rPr>
              <a:t>quantitative</a:t>
            </a:r>
            <a:endParaRPr sz="3200">
              <a:latin typeface="Tw Cen MT"/>
              <a:cs typeface="Tw Cen MT"/>
            </a:endParaRPr>
          </a:p>
          <a:p>
            <a:pPr marL="364490" marR="337820" indent="-137160">
              <a:lnSpc>
                <a:spcPts val="2590"/>
              </a:lnSpc>
              <a:spcBef>
                <a:spcPts val="685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400" u="heavy" spc="-5" dirty="0">
                <a:solidFill>
                  <a:srgbClr val="8E795E"/>
                </a:solidFill>
                <a:uFill>
                  <a:solidFill>
                    <a:srgbClr val="8E795E"/>
                  </a:solidFill>
                </a:uFill>
                <a:latin typeface="Tw Cen MT"/>
                <a:cs typeface="Tw Cen MT"/>
              </a:rPr>
              <a:t>Qualit</a:t>
            </a:r>
            <a:r>
              <a:rPr sz="2400" u="heavy" spc="-5" dirty="0">
                <a:solidFill>
                  <a:srgbClr val="2D2B20"/>
                </a:solidFill>
                <a:uFill>
                  <a:solidFill>
                    <a:srgbClr val="8E795E"/>
                  </a:solidFill>
                </a:uFill>
                <a:latin typeface="Tw Cen MT"/>
                <a:cs typeface="Tw Cen MT"/>
              </a:rPr>
              <a:t>ative data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-physical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traits (</a:t>
            </a:r>
            <a:r>
              <a:rPr sz="2400" spc="-5" dirty="0">
                <a:solidFill>
                  <a:srgbClr val="8E795E"/>
                </a:solidFill>
                <a:latin typeface="Tw Cen MT"/>
                <a:cs typeface="Tw Cen MT"/>
              </a:rPr>
              <a:t>qualit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ies)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that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can 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be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 described</a:t>
            </a:r>
            <a:endParaRPr sz="2400">
              <a:latin typeface="Tw Cen MT"/>
              <a:cs typeface="Tw Cen MT"/>
            </a:endParaRPr>
          </a:p>
          <a:p>
            <a:pPr marL="364490" indent="-137795">
              <a:lnSpc>
                <a:spcPts val="2735"/>
              </a:lnSpc>
              <a:spcBef>
                <a:spcPts val="275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400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w Cen MT"/>
                <a:cs typeface="Tw Cen MT"/>
              </a:rPr>
              <a:t>Quantit</a:t>
            </a:r>
            <a:r>
              <a:rPr sz="2400" u="heavy" spc="-5" dirty="0">
                <a:solidFill>
                  <a:srgbClr val="2D2B20"/>
                </a:solidFill>
                <a:uFill>
                  <a:solidFill>
                    <a:srgbClr val="FF6600"/>
                  </a:solidFill>
                </a:uFill>
                <a:latin typeface="Tw Cen MT"/>
                <a:cs typeface="Tw Cen MT"/>
              </a:rPr>
              <a:t>ative data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-measurements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(</a:t>
            </a:r>
            <a:r>
              <a:rPr sz="2400" spc="-5" dirty="0">
                <a:solidFill>
                  <a:srgbClr val="FF6600"/>
                </a:solidFill>
                <a:latin typeface="Tw Cen MT"/>
                <a:cs typeface="Tw Cen MT"/>
              </a:rPr>
              <a:t>quantit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ies)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that</a:t>
            </a:r>
            <a:r>
              <a:rPr sz="24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can</a:t>
            </a:r>
            <a:endParaRPr sz="2400">
              <a:latin typeface="Tw Cen MT"/>
              <a:cs typeface="Tw Cen MT"/>
            </a:endParaRPr>
          </a:p>
          <a:p>
            <a:pPr marL="364490">
              <a:lnSpc>
                <a:spcPts val="2735"/>
              </a:lnSpc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be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2D2B20"/>
                </a:solidFill>
                <a:latin typeface="Tw Cen MT"/>
                <a:cs typeface="Tw Cen MT"/>
              </a:rPr>
              <a:t>taken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7914" y="2654040"/>
            <a:ext cx="2030095" cy="1842770"/>
          </a:xfrm>
          <a:custGeom>
            <a:avLst/>
            <a:gdLst/>
            <a:ahLst/>
            <a:cxnLst/>
            <a:rect l="l" t="t" r="r" b="b"/>
            <a:pathLst>
              <a:path w="2030095" h="1842770">
                <a:moveTo>
                  <a:pt x="0" y="0"/>
                </a:moveTo>
                <a:lnTo>
                  <a:pt x="156920" y="1842631"/>
                </a:lnTo>
                <a:lnTo>
                  <a:pt x="1833239" y="1687337"/>
                </a:lnTo>
                <a:lnTo>
                  <a:pt x="2030009" y="280566"/>
                </a:lnTo>
                <a:lnTo>
                  <a:pt x="2030009" y="232737"/>
                </a:lnTo>
                <a:lnTo>
                  <a:pt x="0" y="0"/>
                </a:lnTo>
                <a:close/>
              </a:path>
            </a:pathLst>
          </a:custGeom>
          <a:solidFill>
            <a:srgbClr val="FFB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1854" y="2600775"/>
            <a:ext cx="1485244" cy="220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511" y="965708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573" y="1893188"/>
            <a:ext cx="7232015" cy="394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4. Collect and </a:t>
            </a:r>
            <a:r>
              <a:rPr sz="2800" b="1" u="heavy" spc="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record </a:t>
            </a:r>
            <a:r>
              <a:rPr sz="2800" b="1" u="heavy" spc="1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data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65"/>
              </a:spcBef>
            </a:pPr>
            <a:r>
              <a:rPr sz="2800" spc="1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10" dirty="0">
                <a:solidFill>
                  <a:srgbClr val="2D2B20"/>
                </a:solidFill>
                <a:latin typeface="Tw Cen MT"/>
                <a:cs typeface="Tw Cen MT"/>
              </a:rPr>
              <a:t>Quantitative</a:t>
            </a:r>
            <a:r>
              <a:rPr sz="2800" spc="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Data</a:t>
            </a:r>
            <a:endParaRPr sz="2800">
              <a:latin typeface="Tw Cen MT"/>
              <a:cs typeface="Tw Cen MT"/>
            </a:endParaRPr>
          </a:p>
          <a:p>
            <a:pPr marL="364490" indent="-137795">
              <a:lnSpc>
                <a:spcPct val="100000"/>
              </a:lnSpc>
              <a:spcBef>
                <a:spcPts val="414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Examples: </a:t>
            </a:r>
            <a:r>
              <a:rPr sz="2000" spc="-20" dirty="0">
                <a:solidFill>
                  <a:srgbClr val="2D2B20"/>
                </a:solidFill>
                <a:latin typeface="Tw Cen MT"/>
                <a:cs typeface="Tw Cen MT"/>
              </a:rPr>
              <a:t>time, </a:t>
            </a:r>
            <a:r>
              <a:rPr sz="2000" spc="-10" dirty="0">
                <a:solidFill>
                  <a:srgbClr val="2D2B20"/>
                </a:solidFill>
                <a:latin typeface="Tw Cen MT"/>
                <a:cs typeface="Tw Cen MT"/>
              </a:rPr>
              <a:t>temperature,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length, </a:t>
            </a:r>
            <a:r>
              <a:rPr sz="2000" spc="-10" dirty="0">
                <a:solidFill>
                  <a:srgbClr val="2D2B20"/>
                </a:solidFill>
                <a:latin typeface="Tw Cen MT"/>
                <a:cs typeface="Tw Cen MT"/>
              </a:rPr>
              <a:t>mass,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area, </a:t>
            </a:r>
            <a:r>
              <a:rPr sz="2000" spc="-20" dirty="0">
                <a:solidFill>
                  <a:srgbClr val="2D2B20"/>
                </a:solidFill>
                <a:latin typeface="Tw Cen MT"/>
                <a:cs typeface="Tw Cen MT"/>
              </a:rPr>
              <a:t>volume, density,</a:t>
            </a:r>
            <a:r>
              <a:rPr sz="2000" spc="-12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etc</a:t>
            </a:r>
            <a:endParaRPr sz="2000">
              <a:latin typeface="Tw Cen MT"/>
              <a:cs typeface="Tw Cen MT"/>
            </a:endParaRPr>
          </a:p>
          <a:p>
            <a:pPr marL="364490" indent="-137795">
              <a:lnSpc>
                <a:spcPct val="100000"/>
              </a:lnSpc>
              <a:spcBef>
                <a:spcPts val="359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NUMBERS</a:t>
            </a:r>
            <a:endParaRPr sz="20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204"/>
              </a:spcBef>
            </a:pPr>
            <a:r>
              <a:rPr sz="2800" spc="1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15" dirty="0">
                <a:solidFill>
                  <a:srgbClr val="2D2B20"/>
                </a:solidFill>
                <a:latin typeface="Tw Cen MT"/>
                <a:cs typeface="Tw Cen MT"/>
              </a:rPr>
              <a:t>Qualitative</a:t>
            </a:r>
            <a:r>
              <a:rPr sz="2800" spc="2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Data</a:t>
            </a:r>
            <a:endParaRPr sz="2800">
              <a:latin typeface="Tw Cen MT"/>
              <a:cs typeface="Tw Cen MT"/>
            </a:endParaRPr>
          </a:p>
          <a:p>
            <a:pPr marL="364490" indent="-137795">
              <a:lnSpc>
                <a:spcPct val="100000"/>
              </a:lnSpc>
              <a:spcBef>
                <a:spcPts val="42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Examples: descriptions of 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what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our senses</a:t>
            </a:r>
            <a:r>
              <a:rPr sz="2000" spc="-1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collect.</a:t>
            </a:r>
            <a:endParaRPr sz="2000">
              <a:latin typeface="Tw Cen MT"/>
              <a:cs typeface="Tw Cen MT"/>
            </a:endParaRPr>
          </a:p>
          <a:p>
            <a:pPr marL="364490" indent="-137795">
              <a:lnSpc>
                <a:spcPct val="100000"/>
              </a:lnSpc>
              <a:spcBef>
                <a:spcPts val="36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Interpreted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differently </a:t>
            </a:r>
            <a:r>
              <a:rPr sz="2000" spc="-50" dirty="0">
                <a:solidFill>
                  <a:srgbClr val="2D2B20"/>
                </a:solidFill>
                <a:latin typeface="Tw Cen MT"/>
                <a:cs typeface="Tw Cen MT"/>
              </a:rPr>
              <a:t>by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different</a:t>
            </a:r>
            <a:r>
              <a:rPr sz="2000" spc="-9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people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181610" marR="1416050" indent="-137795">
              <a:lnSpc>
                <a:spcPts val="3030"/>
              </a:lnSpc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2D2B20"/>
                </a:solidFill>
                <a:latin typeface="Tw Cen MT"/>
                <a:cs typeface="Tw Cen MT"/>
              </a:rPr>
              <a:t>Which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type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of data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would </a:t>
            </a:r>
            <a:r>
              <a:rPr sz="2800" spc="-30" dirty="0">
                <a:solidFill>
                  <a:srgbClr val="2D2B20"/>
                </a:solidFill>
                <a:latin typeface="Tw Cen MT"/>
                <a:cs typeface="Tw Cen MT"/>
              </a:rPr>
              <a:t>you</a:t>
            </a:r>
            <a:r>
              <a:rPr sz="2800" spc="-3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consider 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“stronger?”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7914" y="2654040"/>
            <a:ext cx="2030095" cy="1842770"/>
          </a:xfrm>
          <a:custGeom>
            <a:avLst/>
            <a:gdLst/>
            <a:ahLst/>
            <a:cxnLst/>
            <a:rect l="l" t="t" r="r" b="b"/>
            <a:pathLst>
              <a:path w="2030095" h="1842770">
                <a:moveTo>
                  <a:pt x="0" y="0"/>
                </a:moveTo>
                <a:lnTo>
                  <a:pt x="156920" y="1842631"/>
                </a:lnTo>
                <a:lnTo>
                  <a:pt x="1833239" y="1687337"/>
                </a:lnTo>
                <a:lnTo>
                  <a:pt x="2030009" y="280566"/>
                </a:lnTo>
                <a:lnTo>
                  <a:pt x="2030009" y="232737"/>
                </a:lnTo>
                <a:lnTo>
                  <a:pt x="0" y="0"/>
                </a:lnTo>
                <a:close/>
              </a:path>
            </a:pathLst>
          </a:custGeom>
          <a:solidFill>
            <a:srgbClr val="FFB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1854" y="2600775"/>
            <a:ext cx="1485244" cy="220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979678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9" y="1763014"/>
            <a:ext cx="5587365" cy="4015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4300"/>
              </a:lnSpc>
              <a:spcBef>
                <a:spcPts val="100"/>
              </a:spcBef>
            </a:pP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Common </a:t>
            </a:r>
            <a:r>
              <a:rPr sz="3600" spc="-5" dirty="0">
                <a:solidFill>
                  <a:srgbClr val="2D2B20"/>
                </a:solidFill>
                <a:latin typeface="Tw Cen MT"/>
                <a:cs typeface="Tw Cen MT"/>
              </a:rPr>
              <a:t>measurement</a:t>
            </a:r>
            <a:r>
              <a:rPr sz="3600" spc="-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system</a:t>
            </a:r>
            <a:endParaRPr sz="3600">
              <a:latin typeface="Tw Cen MT"/>
              <a:cs typeface="Tw Cen MT"/>
            </a:endParaRPr>
          </a:p>
          <a:p>
            <a:pPr marL="165100" marR="17780" indent="-137160">
              <a:lnSpc>
                <a:spcPct val="90000"/>
              </a:lnSpc>
              <a:spcBef>
                <a:spcPts val="409"/>
              </a:spcBef>
            </a:pPr>
            <a:r>
              <a:rPr sz="3600" spc="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600" u="heavy" spc="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Metric </a:t>
            </a:r>
            <a:r>
              <a:rPr sz="3600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system </a:t>
            </a:r>
            <a:r>
              <a:rPr sz="36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or (SI)-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 a  </a:t>
            </a:r>
            <a:r>
              <a:rPr sz="3600" spc="-5" dirty="0">
                <a:solidFill>
                  <a:srgbClr val="2D2B20"/>
                </a:solidFill>
                <a:latin typeface="Tw Cen MT"/>
                <a:cs typeface="Tw Cen MT"/>
              </a:rPr>
              <a:t>measurement 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system </a:t>
            </a:r>
            <a:r>
              <a:rPr sz="3600" spc="-10" dirty="0">
                <a:solidFill>
                  <a:srgbClr val="2D2B20"/>
                </a:solidFill>
                <a:latin typeface="Tw Cen MT"/>
                <a:cs typeface="Tw Cen MT"/>
              </a:rPr>
              <a:t>used  worldwide </a:t>
            </a:r>
            <a:r>
              <a:rPr sz="3600" spc="-90" dirty="0">
                <a:solidFill>
                  <a:srgbClr val="2D2B20"/>
                </a:solidFill>
                <a:latin typeface="Tw Cen MT"/>
                <a:cs typeface="Tw Cen MT"/>
              </a:rPr>
              <a:t>by </a:t>
            </a:r>
            <a:r>
              <a:rPr sz="3600" spc="-5" dirty="0">
                <a:solidFill>
                  <a:srgbClr val="2D2B20"/>
                </a:solidFill>
                <a:latin typeface="Tw Cen MT"/>
                <a:cs typeface="Tw Cen MT"/>
              </a:rPr>
              <a:t>scientists 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based  on </a:t>
            </a:r>
            <a:r>
              <a:rPr sz="3600" spc="5" dirty="0">
                <a:solidFill>
                  <a:srgbClr val="2D2B20"/>
                </a:solidFill>
                <a:latin typeface="Tw Cen MT"/>
                <a:cs typeface="Tw Cen MT"/>
              </a:rPr>
              <a:t>multiples 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of</a:t>
            </a:r>
            <a:r>
              <a:rPr sz="3600" spc="6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10</a:t>
            </a:r>
            <a:endParaRPr sz="3600">
              <a:latin typeface="Tw Cen MT"/>
              <a:cs typeface="Tw Cen MT"/>
            </a:endParaRPr>
          </a:p>
          <a:p>
            <a:pPr marL="347980" indent="-137795">
              <a:lnSpc>
                <a:spcPct val="100000"/>
              </a:lnSpc>
              <a:spcBef>
                <a:spcPts val="464"/>
              </a:spcBef>
              <a:buClr>
                <a:srgbClr val="9CBDBC"/>
              </a:buClr>
              <a:buFont typeface="Wingdings 3"/>
              <a:buChar char=""/>
              <a:tabLst>
                <a:tab pos="348615" algn="l"/>
              </a:tabLst>
            </a:pP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Mass-grams</a:t>
            </a:r>
            <a:r>
              <a:rPr sz="2000" spc="-4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(g)</a:t>
            </a:r>
            <a:endParaRPr sz="2000">
              <a:latin typeface="Tw Cen MT"/>
              <a:cs typeface="Tw Cen MT"/>
            </a:endParaRPr>
          </a:p>
          <a:p>
            <a:pPr marL="347980" indent="-137795">
              <a:lnSpc>
                <a:spcPct val="100000"/>
              </a:lnSpc>
              <a:spcBef>
                <a:spcPts val="360"/>
              </a:spcBef>
              <a:buClr>
                <a:srgbClr val="9CBDBC"/>
              </a:buClr>
              <a:buFont typeface="Wingdings 3"/>
              <a:buChar char=""/>
              <a:tabLst>
                <a:tab pos="348615" algn="l"/>
              </a:tabLst>
            </a:pPr>
            <a:r>
              <a:rPr sz="2000" spc="-10" dirty="0">
                <a:solidFill>
                  <a:srgbClr val="2D2B20"/>
                </a:solidFill>
                <a:latin typeface="Tw Cen MT"/>
                <a:cs typeface="Tw Cen MT"/>
              </a:rPr>
              <a:t>Volume-liters</a:t>
            </a:r>
            <a:r>
              <a:rPr sz="2000" spc="-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(L)</a:t>
            </a:r>
            <a:endParaRPr sz="2000">
              <a:latin typeface="Tw Cen MT"/>
              <a:cs typeface="Tw Cen MT"/>
            </a:endParaRPr>
          </a:p>
          <a:p>
            <a:pPr marL="347980" indent="-137795">
              <a:lnSpc>
                <a:spcPct val="100000"/>
              </a:lnSpc>
              <a:spcBef>
                <a:spcPts val="360"/>
              </a:spcBef>
              <a:buClr>
                <a:srgbClr val="9CBDBC"/>
              </a:buClr>
              <a:buFont typeface="Wingdings 3"/>
              <a:buChar char=""/>
              <a:tabLst>
                <a:tab pos="348615" algn="l"/>
              </a:tabLst>
            </a:pP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Distance-meters</a:t>
            </a:r>
            <a:r>
              <a:rPr sz="2000" spc="-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(m)</a:t>
            </a:r>
            <a:endParaRPr sz="2000">
              <a:latin typeface="Tw Cen MT"/>
              <a:cs typeface="Tw Cen MT"/>
            </a:endParaRPr>
          </a:p>
          <a:p>
            <a:pPr marL="347980" indent="-137795">
              <a:lnSpc>
                <a:spcPct val="100000"/>
              </a:lnSpc>
              <a:spcBef>
                <a:spcPts val="360"/>
              </a:spcBef>
              <a:buClr>
                <a:srgbClr val="9CBDBC"/>
              </a:buClr>
              <a:buFont typeface="Wingdings 3"/>
              <a:buChar char=""/>
              <a:tabLst>
                <a:tab pos="348615" algn="l"/>
              </a:tabLst>
            </a:pPr>
            <a:r>
              <a:rPr sz="2000" spc="-15" dirty="0">
                <a:solidFill>
                  <a:srgbClr val="2D2B20"/>
                </a:solidFill>
                <a:latin typeface="Tw Cen MT"/>
                <a:cs typeface="Tw Cen MT"/>
              </a:rPr>
              <a:t>Temperature- 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Kelvin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(K) or Celsius</a:t>
            </a:r>
            <a:r>
              <a:rPr sz="2000" spc="-14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spc="10" dirty="0">
                <a:solidFill>
                  <a:srgbClr val="2D2B20"/>
                </a:solidFill>
                <a:latin typeface="Tw Cen MT"/>
                <a:cs typeface="Tw Cen MT"/>
              </a:rPr>
              <a:t>(</a:t>
            </a:r>
            <a:r>
              <a:rPr sz="1950" spc="15" baseline="25641" dirty="0">
                <a:solidFill>
                  <a:srgbClr val="2D2B20"/>
                </a:solidFill>
                <a:latin typeface="Tw Cen MT"/>
                <a:cs typeface="Tw Cen MT"/>
              </a:rPr>
              <a:t>O</a:t>
            </a:r>
            <a:r>
              <a:rPr sz="2000" spc="10" dirty="0">
                <a:solidFill>
                  <a:srgbClr val="2D2B20"/>
                </a:solidFill>
                <a:latin typeface="Tw Cen MT"/>
                <a:cs typeface="Tw Cen MT"/>
              </a:rPr>
              <a:t>C)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5119" y="1642265"/>
            <a:ext cx="2632292" cy="1922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3400" y="4069417"/>
            <a:ext cx="2128801" cy="1930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9185" marR="5080" indent="-10871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Scientific</a:t>
            </a:r>
            <a:r>
              <a:rPr spc="-55" dirty="0"/>
              <a:t> </a:t>
            </a:r>
            <a:r>
              <a:rPr spc="-5" dirty="0"/>
              <a:t>Method  </a:t>
            </a:r>
            <a:r>
              <a:rPr spc="-5" dirty="0">
                <a:solidFill>
                  <a:srgbClr val="FF3300"/>
                </a:solidFill>
              </a:rPr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6789" y="1613357"/>
            <a:ext cx="1848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D2B20"/>
                </a:solidFill>
                <a:latin typeface="Tw Cen MT"/>
                <a:cs typeface="Tw Cen MT"/>
              </a:rPr>
              <a:t>Qualit</a:t>
            </a:r>
            <a:r>
              <a:rPr sz="2800" b="1" spc="55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2800" b="1" spc="-5" dirty="0">
                <a:solidFill>
                  <a:srgbClr val="2D2B20"/>
                </a:solidFill>
                <a:latin typeface="Tw Cen MT"/>
                <a:cs typeface="Tw Cen MT"/>
              </a:rPr>
              <a:t>t</a:t>
            </a:r>
            <a:r>
              <a:rPr sz="2800" b="1" dirty="0">
                <a:solidFill>
                  <a:srgbClr val="2D2B20"/>
                </a:solidFill>
                <a:latin typeface="Tw Cen MT"/>
                <a:cs typeface="Tw Cen MT"/>
              </a:rPr>
              <a:t>i</a:t>
            </a:r>
            <a:r>
              <a:rPr sz="2800" b="1" spc="-30" dirty="0">
                <a:solidFill>
                  <a:srgbClr val="2D2B20"/>
                </a:solidFill>
                <a:latin typeface="Tw Cen MT"/>
                <a:cs typeface="Tw Cen MT"/>
              </a:rPr>
              <a:t>v</a:t>
            </a:r>
            <a:r>
              <a:rPr sz="2800" b="1" spc="-5" dirty="0">
                <a:solidFill>
                  <a:srgbClr val="2D2B20"/>
                </a:solidFill>
                <a:latin typeface="Tw Cen MT"/>
                <a:cs typeface="Tw Cen MT"/>
              </a:rPr>
              <a:t>e?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7716" y="1613357"/>
            <a:ext cx="2037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D2B20"/>
                </a:solidFill>
                <a:latin typeface="Tw Cen MT"/>
                <a:cs typeface="Tw Cen MT"/>
              </a:rPr>
              <a:t>Quantitative?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094" y="5624562"/>
            <a:ext cx="2973705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9475" marR="5080" indent="-867410">
              <a:lnSpc>
                <a:spcPct val="120100"/>
              </a:lnSpc>
              <a:spcBef>
                <a:spcPts val="100"/>
              </a:spcBef>
            </a:pPr>
            <a:r>
              <a:rPr sz="2800" b="1" dirty="0">
                <a:solidFill>
                  <a:srgbClr val="2D2B20"/>
                </a:solidFill>
                <a:latin typeface="Tw Cen MT"/>
                <a:cs typeface="Tw Cen MT"/>
              </a:rPr>
              <a:t>Experimental</a:t>
            </a:r>
            <a:r>
              <a:rPr sz="2800" b="1" spc="-114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2D2B20"/>
                </a:solidFill>
                <a:latin typeface="Tw Cen MT"/>
                <a:cs typeface="Tw Cen MT"/>
              </a:rPr>
              <a:t>Group  </a:t>
            </a:r>
            <a:r>
              <a:rPr sz="2800" b="1" spc="10" dirty="0">
                <a:solidFill>
                  <a:srgbClr val="2D2B20"/>
                </a:solidFill>
                <a:latin typeface="Tw Cen MT"/>
                <a:cs typeface="Tw Cen MT"/>
              </a:rPr>
              <a:t>fertilizer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286" y="5624562"/>
            <a:ext cx="2111375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20100"/>
              </a:lnSpc>
              <a:spcBef>
                <a:spcPts val="100"/>
              </a:spcBef>
            </a:pPr>
            <a:r>
              <a:rPr sz="2800" b="1" dirty="0">
                <a:solidFill>
                  <a:srgbClr val="2D2B20"/>
                </a:solidFill>
                <a:latin typeface="Tw Cen MT"/>
                <a:cs typeface="Tw Cen MT"/>
              </a:rPr>
              <a:t>Control</a:t>
            </a:r>
            <a:r>
              <a:rPr sz="2800" b="1" spc="-8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2D2B20"/>
                </a:solidFill>
                <a:latin typeface="Tw Cen MT"/>
                <a:cs typeface="Tw Cen MT"/>
              </a:rPr>
              <a:t>Group  no</a:t>
            </a:r>
            <a:r>
              <a:rPr sz="2800" b="1" spc="-2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2D2B20"/>
                </a:solidFill>
                <a:latin typeface="Tw Cen MT"/>
                <a:cs typeface="Tw Cen MT"/>
              </a:rPr>
              <a:t>fertilizer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8800" y="3004432"/>
            <a:ext cx="4403160" cy="25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127" y="3908900"/>
            <a:ext cx="2345853" cy="1650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39" y="844372"/>
            <a:ext cx="3145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5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5885" y="1787779"/>
            <a:ext cx="6323965" cy="3447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5475" indent="-59245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AutoNum type="arabicPeriod" startAt="4"/>
              <a:tabLst>
                <a:tab pos="626110" algn="l"/>
              </a:tabLst>
            </a:pPr>
            <a:r>
              <a:rPr sz="44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Collect </a:t>
            </a:r>
            <a:r>
              <a:rPr sz="4400" b="1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and </a:t>
            </a:r>
            <a:r>
              <a:rPr sz="4400" b="1" u="heavy" spc="1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record</a:t>
            </a:r>
            <a:r>
              <a:rPr sz="4400" b="1" u="heavy" spc="-5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4400" b="1" u="heavy" spc="20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data</a:t>
            </a:r>
            <a:endParaRPr sz="4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200" spc="2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200" spc="20" dirty="0">
                <a:solidFill>
                  <a:srgbClr val="2D2B20"/>
                </a:solidFill>
                <a:latin typeface="Tw Cen MT"/>
                <a:cs typeface="Tw Cen MT"/>
              </a:rPr>
              <a:t>Analyze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3200" spc="-5" dirty="0">
                <a:solidFill>
                  <a:srgbClr val="2D2B20"/>
                </a:solidFill>
                <a:latin typeface="Tw Cen MT"/>
                <a:cs typeface="Tw Cen MT"/>
              </a:rPr>
              <a:t>data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and </a:t>
            </a:r>
            <a:r>
              <a:rPr sz="3200" spc="-5" dirty="0">
                <a:solidFill>
                  <a:srgbClr val="2D2B20"/>
                </a:solidFill>
                <a:latin typeface="Tw Cen MT"/>
                <a:cs typeface="Tw Cen MT"/>
              </a:rPr>
              <a:t>state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32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results</a:t>
            </a:r>
            <a:endParaRPr sz="3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200" spc="1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200" spc="10" dirty="0">
                <a:solidFill>
                  <a:srgbClr val="2D2B20"/>
                </a:solidFill>
                <a:latin typeface="Tw Cen MT"/>
                <a:cs typeface="Tw Cen MT"/>
              </a:rPr>
              <a:t>Pictures, </a:t>
            </a:r>
            <a:r>
              <a:rPr sz="3200" spc="-10" dirty="0">
                <a:solidFill>
                  <a:srgbClr val="2D2B20"/>
                </a:solidFill>
                <a:latin typeface="Tw Cen MT"/>
                <a:cs typeface="Tw Cen MT"/>
              </a:rPr>
              <a:t>tables,</a:t>
            </a:r>
            <a:r>
              <a:rPr sz="3200" spc="-7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2D2B20"/>
                </a:solidFill>
                <a:latin typeface="Tw Cen MT"/>
                <a:cs typeface="Tw Cen MT"/>
              </a:rPr>
              <a:t>graphs</a:t>
            </a:r>
            <a:endParaRPr sz="3200">
              <a:latin typeface="Tw Cen MT"/>
              <a:cs typeface="Tw Cen MT"/>
            </a:endParaRPr>
          </a:p>
          <a:p>
            <a:pPr marL="332740" lvl="1" indent="-137795">
              <a:lnSpc>
                <a:spcPct val="100000"/>
              </a:lnSpc>
              <a:spcBef>
                <a:spcPts val="355"/>
              </a:spcBef>
              <a:buClr>
                <a:srgbClr val="9CBDBC"/>
              </a:buClr>
              <a:buFont typeface="Wingdings 3"/>
              <a:buChar char=""/>
              <a:tabLst>
                <a:tab pos="333375" algn="l"/>
              </a:tabLst>
            </a:pPr>
            <a:r>
              <a:rPr sz="2400" spc="-15" dirty="0">
                <a:solidFill>
                  <a:srgbClr val="2D2B20"/>
                </a:solidFill>
                <a:latin typeface="Tw Cen MT"/>
                <a:cs typeface="Tw Cen MT"/>
              </a:rPr>
              <a:t>Make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patterns more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easily</a:t>
            </a:r>
            <a:r>
              <a:rPr sz="2400" spc="1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visible</a:t>
            </a:r>
            <a:endParaRPr sz="2400">
              <a:latin typeface="Tw Cen MT"/>
              <a:cs typeface="Tw Cen MT"/>
            </a:endParaRPr>
          </a:p>
          <a:p>
            <a:pPr marL="332740" lvl="1" indent="-137795">
              <a:lnSpc>
                <a:spcPct val="100000"/>
              </a:lnSpc>
              <a:spcBef>
                <a:spcPts val="315"/>
              </a:spcBef>
              <a:buClr>
                <a:srgbClr val="9CBDBC"/>
              </a:buClr>
              <a:buFont typeface="Wingdings 3"/>
              <a:buChar char=""/>
              <a:tabLst>
                <a:tab pos="333375" algn="l"/>
              </a:tabLst>
            </a:pPr>
            <a:r>
              <a:rPr sz="2400" spc="-20" dirty="0">
                <a:solidFill>
                  <a:srgbClr val="2D2B20"/>
                </a:solidFill>
                <a:latin typeface="Tw Cen MT"/>
                <a:cs typeface="Tw Cen MT"/>
              </a:rPr>
              <a:t>Trends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noticed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3200" spc="2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200" spc="25" dirty="0">
                <a:solidFill>
                  <a:srgbClr val="2D2B20"/>
                </a:solidFill>
                <a:latin typeface="Tw Cen MT"/>
                <a:cs typeface="Tw Cen MT"/>
              </a:rPr>
              <a:t>State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3200" spc="-4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results</a:t>
            </a:r>
            <a:endParaRPr sz="3200">
              <a:latin typeface="Tw Cen MT"/>
              <a:cs typeface="Tw Cen MT"/>
            </a:endParaRPr>
          </a:p>
          <a:p>
            <a:pPr marL="332740" lvl="1" indent="-137795">
              <a:lnSpc>
                <a:spcPct val="100000"/>
              </a:lnSpc>
              <a:spcBef>
                <a:spcPts val="355"/>
              </a:spcBef>
              <a:buClr>
                <a:srgbClr val="9CBDBC"/>
              </a:buClr>
              <a:buFont typeface="Wingdings 3"/>
              <a:buChar char=""/>
              <a:tabLst>
                <a:tab pos="333375" algn="l"/>
              </a:tabLst>
            </a:pP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Should be a </a:t>
            </a:r>
            <a:r>
              <a:rPr sz="2400" i="1" spc="-30" dirty="0">
                <a:solidFill>
                  <a:srgbClr val="2D2B20"/>
                </a:solidFill>
                <a:latin typeface="Tw Cen MT"/>
                <a:cs typeface="Tw Cen MT"/>
              </a:rPr>
              <a:t>summary, </a:t>
            </a:r>
            <a:r>
              <a:rPr sz="2400" i="1" spc="-5" dirty="0">
                <a:solidFill>
                  <a:srgbClr val="2D2B20"/>
                </a:solidFill>
                <a:latin typeface="Tw Cen MT"/>
                <a:cs typeface="Tw Cen MT"/>
              </a:rPr>
              <a:t>not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2400" i="1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i="1" dirty="0">
                <a:solidFill>
                  <a:srgbClr val="2D2B20"/>
                </a:solidFill>
                <a:latin typeface="Tw Cen MT"/>
                <a:cs typeface="Tw Cen MT"/>
              </a:rPr>
              <a:t>conclusion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7914" y="2654040"/>
            <a:ext cx="2030095" cy="1842770"/>
          </a:xfrm>
          <a:custGeom>
            <a:avLst/>
            <a:gdLst/>
            <a:ahLst/>
            <a:cxnLst/>
            <a:rect l="l" t="t" r="r" b="b"/>
            <a:pathLst>
              <a:path w="2030095" h="1842770">
                <a:moveTo>
                  <a:pt x="0" y="0"/>
                </a:moveTo>
                <a:lnTo>
                  <a:pt x="156920" y="1842631"/>
                </a:lnTo>
                <a:lnTo>
                  <a:pt x="1833239" y="1687337"/>
                </a:lnTo>
                <a:lnTo>
                  <a:pt x="2030009" y="280566"/>
                </a:lnTo>
                <a:lnTo>
                  <a:pt x="2030009" y="232737"/>
                </a:lnTo>
                <a:lnTo>
                  <a:pt x="0" y="0"/>
                </a:lnTo>
                <a:close/>
              </a:path>
            </a:pathLst>
          </a:custGeom>
          <a:solidFill>
            <a:srgbClr val="FFB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1854" y="2600775"/>
            <a:ext cx="1485244" cy="220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41" y="767029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774" y="1570685"/>
            <a:ext cx="5755640" cy="24345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762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An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organized 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way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learning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about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 natural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world</a:t>
            </a:r>
            <a:endParaRPr sz="2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19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1. Ask a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question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and collect</a:t>
            </a:r>
            <a:r>
              <a:rPr sz="18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0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2. 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Form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Hypothesis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3. </a:t>
            </a:r>
            <a:r>
              <a:rPr sz="1800" spc="-40" dirty="0">
                <a:solidFill>
                  <a:srgbClr val="2D2B20"/>
                </a:solidFill>
                <a:latin typeface="Tw Cen MT"/>
                <a:cs typeface="Tw Cen MT"/>
              </a:rPr>
              <a:t>Test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 Hypothesis / Experimental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procedure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4.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Collect, </a:t>
            </a:r>
            <a:r>
              <a:rPr sz="1800" spc="-10" dirty="0">
                <a:solidFill>
                  <a:srgbClr val="2D2B20"/>
                </a:solidFill>
                <a:latin typeface="Tw Cen MT"/>
                <a:cs typeface="Tw Cen MT"/>
              </a:rPr>
              <a:t>Record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&amp; Analyze</a:t>
            </a:r>
            <a:r>
              <a:rPr sz="1800" spc="-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Data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5. 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Draw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conclusions &amp; Communicate</a:t>
            </a:r>
            <a:r>
              <a:rPr sz="1800" spc="-6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Findings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9179" y="1766980"/>
            <a:ext cx="1910078" cy="304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937005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3464" y="1945004"/>
            <a:ext cx="3902710" cy="2376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5.Conclusions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ts val="4280"/>
              </a:lnSpc>
            </a:pPr>
            <a:r>
              <a:rPr sz="3600" spc="1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3600" spc="15" dirty="0">
                <a:solidFill>
                  <a:srgbClr val="2D2B20"/>
                </a:solidFill>
                <a:latin typeface="Tw Cen MT"/>
                <a:cs typeface="Tw Cen MT"/>
              </a:rPr>
              <a:t>A 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good</a:t>
            </a:r>
            <a:r>
              <a:rPr sz="3600" spc="-8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600" spc="-5" dirty="0">
                <a:solidFill>
                  <a:srgbClr val="2D2B20"/>
                </a:solidFill>
                <a:latin typeface="Tw Cen MT"/>
                <a:cs typeface="Tw Cen MT"/>
              </a:rPr>
              <a:t>conclusion…</a:t>
            </a:r>
            <a:endParaRPr sz="3600">
              <a:latin typeface="Tw Cen MT"/>
              <a:cs typeface="Tw Cen MT"/>
            </a:endParaRPr>
          </a:p>
          <a:p>
            <a:pPr marL="227329">
              <a:lnSpc>
                <a:spcPct val="100000"/>
              </a:lnSpc>
              <a:spcBef>
                <a:spcPts val="310"/>
              </a:spcBef>
            </a:pPr>
            <a:r>
              <a:rPr sz="2800" spc="2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20" dirty="0">
                <a:solidFill>
                  <a:srgbClr val="2D2B20"/>
                </a:solidFill>
                <a:latin typeface="Tw Cen MT"/>
                <a:cs typeface="Tw Cen MT"/>
              </a:rPr>
              <a:t>Restates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2800" spc="-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results</a:t>
            </a:r>
            <a:endParaRPr sz="2800">
              <a:latin typeface="Tw Cen MT"/>
              <a:cs typeface="Tw Cen MT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Addresses the</a:t>
            </a:r>
            <a:r>
              <a:rPr sz="2800" spc="-42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hypothesis</a:t>
            </a:r>
            <a:endParaRPr sz="2800">
              <a:latin typeface="Tw Cen MT"/>
              <a:cs typeface="Tw Cen MT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2800" spc="5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50" dirty="0">
                <a:solidFill>
                  <a:srgbClr val="2D2B20"/>
                </a:solidFill>
                <a:latin typeface="Tw Cen MT"/>
                <a:cs typeface="Tw Cen MT"/>
              </a:rPr>
              <a:t>Forms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conclusion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4400" y="3870959"/>
            <a:ext cx="1740407" cy="2174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937005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0104" y="1945004"/>
            <a:ext cx="8895715" cy="342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 indent="-28194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96428"/>
              <a:buAutoNum type="arabicPeriod" startAt="5"/>
              <a:tabLst>
                <a:tab pos="294640" algn="l"/>
              </a:tabLst>
            </a:pP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Conclusions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60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Hypothesis is either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supported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or rejected. NEVER</a:t>
            </a:r>
            <a:r>
              <a:rPr sz="2800" spc="-28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“PROVEN!”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If</a:t>
            </a:r>
            <a:r>
              <a:rPr sz="2800" spc="-34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supported</a:t>
            </a:r>
            <a:endParaRPr sz="2800">
              <a:latin typeface="Tw Cen MT"/>
              <a:cs typeface="Tw Cen MT"/>
            </a:endParaRPr>
          </a:p>
          <a:p>
            <a:pPr marL="364490" lvl="1" indent="-137795">
              <a:lnSpc>
                <a:spcPct val="100000"/>
              </a:lnSpc>
              <a:spcBef>
                <a:spcPts val="42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</a:tabLst>
            </a:pP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Draw conclusions,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publish 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findings, </a:t>
            </a:r>
            <a:r>
              <a:rPr sz="2000" spc="5" dirty="0">
                <a:solidFill>
                  <a:srgbClr val="2D2B20"/>
                </a:solidFill>
                <a:latin typeface="Tw Cen MT"/>
                <a:cs typeface="Tw Cen MT"/>
              </a:rPr>
              <a:t>further</a:t>
            </a:r>
            <a:r>
              <a:rPr sz="2000" spc="-14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testing</a:t>
            </a:r>
            <a:endParaRPr sz="20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204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If</a:t>
            </a:r>
            <a:r>
              <a:rPr sz="2800" spc="-35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rejected</a:t>
            </a:r>
            <a:endParaRPr sz="2800">
              <a:latin typeface="Tw Cen MT"/>
              <a:cs typeface="Tw Cen MT"/>
            </a:endParaRPr>
          </a:p>
          <a:p>
            <a:pPr marL="364490" lvl="1" indent="-137795">
              <a:lnSpc>
                <a:spcPct val="100000"/>
              </a:lnSpc>
              <a:spcBef>
                <a:spcPts val="420"/>
              </a:spcBef>
              <a:buClr>
                <a:srgbClr val="9CBDBC"/>
              </a:buClr>
              <a:buFont typeface="Wingdings 3"/>
              <a:buChar char=""/>
              <a:tabLst>
                <a:tab pos="365125" algn="l"/>
                <a:tab pos="1581785" algn="l"/>
              </a:tabLst>
            </a:pP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Hypothesis	</a:t>
            </a: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is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modified and tested</a:t>
            </a:r>
            <a:r>
              <a:rPr sz="2000" spc="-114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2D2B20"/>
                </a:solidFill>
                <a:latin typeface="Tw Cen MT"/>
                <a:cs typeface="Tw Cen MT"/>
              </a:rPr>
              <a:t>again</a:t>
            </a:r>
            <a:endParaRPr sz="20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204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Can be </a:t>
            </a:r>
            <a:r>
              <a:rPr sz="2800" spc="10" dirty="0">
                <a:solidFill>
                  <a:srgbClr val="2D2B20"/>
                </a:solidFill>
                <a:latin typeface="Tw Cen MT"/>
                <a:cs typeface="Tw Cen MT"/>
              </a:rPr>
              <a:t>partly</a:t>
            </a:r>
            <a:r>
              <a:rPr sz="2800" spc="-40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supported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265"/>
              </a:spcBef>
            </a:pPr>
            <a:r>
              <a:rPr sz="2800" spc="3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35" dirty="0">
                <a:solidFill>
                  <a:srgbClr val="2D2B20"/>
                </a:solidFill>
                <a:latin typeface="Tw Cen MT"/>
                <a:cs typeface="Tw Cen MT"/>
              </a:rPr>
              <a:t>Either </a:t>
            </a:r>
            <a:r>
              <a:rPr sz="2800" spc="-95" dirty="0">
                <a:solidFill>
                  <a:srgbClr val="2D2B20"/>
                </a:solidFill>
                <a:latin typeface="Tw Cen MT"/>
                <a:cs typeface="Tw Cen MT"/>
              </a:rPr>
              <a:t>way,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findings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are </a:t>
            </a:r>
            <a:r>
              <a:rPr sz="2800" spc="-35" dirty="0">
                <a:solidFill>
                  <a:srgbClr val="2D2B20"/>
                </a:solidFill>
                <a:latin typeface="Tw Cen MT"/>
                <a:cs typeface="Tw Cen MT"/>
              </a:rPr>
              <a:t>always</a:t>
            </a:r>
            <a:r>
              <a:rPr sz="2800" spc="7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useful!!!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4400" y="3870959"/>
            <a:ext cx="1740407" cy="2174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937005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3464" y="1858772"/>
            <a:ext cx="7063105" cy="334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5.Conclusions</a:t>
            </a:r>
            <a:endParaRPr sz="2800">
              <a:latin typeface="Tw Cen MT"/>
              <a:cs typeface="Tw Cen MT"/>
            </a:endParaRPr>
          </a:p>
          <a:p>
            <a:pPr marL="181610" marR="381000" indent="-137160">
              <a:lnSpc>
                <a:spcPts val="3030"/>
              </a:lnSpc>
              <a:spcBef>
                <a:spcPts val="434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After </a:t>
            </a:r>
            <a:r>
              <a:rPr sz="2800" spc="-30" dirty="0">
                <a:solidFill>
                  <a:srgbClr val="2D2B20"/>
                </a:solidFill>
                <a:latin typeface="Tw Cen MT"/>
                <a:cs typeface="Tw Cen MT"/>
              </a:rPr>
              <a:t>you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state the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results,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conclusion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is</a:t>
            </a:r>
            <a:r>
              <a:rPr sz="2800" spc="-34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“therefore…”</a:t>
            </a:r>
            <a:endParaRPr sz="28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215"/>
              </a:spcBef>
            </a:pPr>
            <a:r>
              <a:rPr sz="2800" spc="2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25" dirty="0">
                <a:solidFill>
                  <a:srgbClr val="2D2B20"/>
                </a:solidFill>
                <a:latin typeface="Tw Cen MT"/>
                <a:cs typeface="Tw Cen MT"/>
              </a:rPr>
              <a:t>Example:</a:t>
            </a:r>
            <a:endParaRPr sz="2800">
              <a:latin typeface="Tw Cen MT"/>
              <a:cs typeface="Tw Cen MT"/>
            </a:endParaRPr>
          </a:p>
          <a:p>
            <a:pPr marL="364490" marR="5080" indent="-137160">
              <a:lnSpc>
                <a:spcPct val="90000"/>
              </a:lnSpc>
              <a:spcBef>
                <a:spcPts val="600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According to the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results,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flowers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given 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fertilizer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consistently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grew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taller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and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fuller;  </a:t>
            </a:r>
            <a:r>
              <a:rPr sz="2800" spc="-20" dirty="0">
                <a:solidFill>
                  <a:srgbClr val="2D2B20"/>
                </a:solidFill>
                <a:latin typeface="Tw Cen MT"/>
                <a:cs typeface="Tw Cen MT"/>
              </a:rPr>
              <a:t>therefore, </a:t>
            </a:r>
            <a:r>
              <a:rPr sz="2800" spc="-40" dirty="0">
                <a:solidFill>
                  <a:srgbClr val="2D2B20"/>
                </a:solidFill>
                <a:latin typeface="Tw Cen MT"/>
                <a:cs typeface="Tw Cen MT"/>
              </a:rPr>
              <a:t>my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hypothesis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is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supported.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use  of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fertilizer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will lead to better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growing</a:t>
            </a:r>
            <a:r>
              <a:rPr sz="2800" spc="1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flowers.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6800" y="2468879"/>
            <a:ext cx="1740407" cy="2176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165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420" y="1980482"/>
            <a:ext cx="9144000" cy="210058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3600" spc="-5" dirty="0">
                <a:solidFill>
                  <a:srgbClr val="2D2B20"/>
                </a:solidFill>
                <a:latin typeface="Tw Cen MT"/>
                <a:cs typeface="Tw Cen MT"/>
              </a:rPr>
              <a:t>scientific </a:t>
            </a:r>
            <a:r>
              <a:rPr sz="3600" dirty="0">
                <a:solidFill>
                  <a:srgbClr val="2D2B20"/>
                </a:solidFill>
                <a:latin typeface="Tw Cen MT"/>
                <a:cs typeface="Tw Cen MT"/>
              </a:rPr>
              <a:t>method</a:t>
            </a:r>
            <a:r>
              <a:rPr sz="3600" spc="-2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600" spc="-5" dirty="0">
                <a:solidFill>
                  <a:srgbClr val="2D2B20"/>
                </a:solidFill>
                <a:latin typeface="Tw Cen MT"/>
                <a:cs typeface="Tw Cen MT"/>
              </a:rPr>
              <a:t>is….</a:t>
            </a:r>
            <a:endParaRPr sz="3600">
              <a:latin typeface="Tw Cen MT"/>
              <a:cs typeface="Tw Cen MT"/>
            </a:endParaRPr>
          </a:p>
          <a:p>
            <a:pPr marL="152400" marR="5080" indent="-137160">
              <a:lnSpc>
                <a:spcPts val="5040"/>
              </a:lnSpc>
              <a:spcBef>
                <a:spcPts val="345"/>
              </a:spcBef>
            </a:pPr>
            <a:r>
              <a:rPr sz="2800" spc="130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130" dirty="0">
                <a:solidFill>
                  <a:srgbClr val="3E3C25"/>
                </a:solidFill>
                <a:latin typeface="Tw Cen MT"/>
                <a:cs typeface="Tw Cen MT"/>
              </a:rPr>
              <a:t>A </a:t>
            </a:r>
            <a:r>
              <a:rPr sz="2800" spc="-5" dirty="0">
                <a:solidFill>
                  <a:srgbClr val="3E3C25"/>
                </a:solidFill>
                <a:latin typeface="Tw Cen MT"/>
                <a:cs typeface="Tw Cen MT"/>
              </a:rPr>
              <a:t>logical and </a:t>
            </a:r>
            <a:r>
              <a:rPr sz="2800" spc="-10" dirty="0">
                <a:solidFill>
                  <a:srgbClr val="3E3C25"/>
                </a:solidFill>
                <a:latin typeface="Tw Cen MT"/>
                <a:cs typeface="Tw Cen MT"/>
              </a:rPr>
              <a:t>organized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series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steps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to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gather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information </a:t>
            </a:r>
            <a:r>
              <a:rPr sz="2800" i="1" spc="-10" dirty="0">
                <a:solidFill>
                  <a:srgbClr val="2D2B20"/>
                </a:solidFill>
                <a:latin typeface="Tw Cen MT"/>
                <a:cs typeface="Tw Cen MT"/>
              </a:rPr>
              <a:t>in  </a:t>
            </a:r>
            <a:r>
              <a:rPr sz="2800" i="1" spc="-5" dirty="0">
                <a:solidFill>
                  <a:srgbClr val="2D2B20"/>
                </a:solidFill>
                <a:latin typeface="Tw Cen MT"/>
                <a:cs typeface="Tw Cen MT"/>
              </a:rPr>
              <a:t>order to </a:t>
            </a:r>
            <a:r>
              <a:rPr sz="2800" i="1" spc="5" dirty="0">
                <a:solidFill>
                  <a:srgbClr val="2D2B20"/>
                </a:solidFill>
                <a:latin typeface="Tw Cen MT"/>
                <a:cs typeface="Tw Cen MT"/>
              </a:rPr>
              <a:t>answer </a:t>
            </a:r>
            <a:r>
              <a:rPr sz="2800" i="1" spc="-5" dirty="0">
                <a:solidFill>
                  <a:srgbClr val="2D2B20"/>
                </a:solidFill>
                <a:latin typeface="Tw Cen MT"/>
                <a:cs typeface="Tw Cen MT"/>
              </a:rPr>
              <a:t>questions </a:t>
            </a:r>
            <a:r>
              <a:rPr sz="2800" i="1" dirty="0">
                <a:solidFill>
                  <a:srgbClr val="2D2B20"/>
                </a:solidFill>
                <a:latin typeface="Tw Cen MT"/>
                <a:cs typeface="Tw Cen MT"/>
              </a:rPr>
              <a:t>about </a:t>
            </a:r>
            <a:r>
              <a:rPr sz="2800" i="1" spc="-5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800" i="1" spc="5" dirty="0">
                <a:solidFill>
                  <a:srgbClr val="2D2B20"/>
                </a:solidFill>
                <a:latin typeface="Tw Cen MT"/>
                <a:cs typeface="Tw Cen MT"/>
              </a:rPr>
              <a:t>natural</a:t>
            </a:r>
            <a:r>
              <a:rPr sz="2800" i="1" spc="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i="1" spc="5" dirty="0">
                <a:solidFill>
                  <a:srgbClr val="2D2B20"/>
                </a:solidFill>
                <a:latin typeface="Tw Cen MT"/>
                <a:cs typeface="Tw Cen MT"/>
              </a:rPr>
              <a:t>world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0771" y="4206238"/>
            <a:ext cx="3810000" cy="2543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165"/>
            <a:ext cx="45840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u="heavy" spc="65" dirty="0">
                <a:solidFill>
                  <a:srgbClr val="464233"/>
                </a:solidFill>
                <a:uFill>
                  <a:solidFill>
                    <a:srgbClr val="464233"/>
                  </a:solidFill>
                </a:uFill>
                <a:latin typeface="Tw Cen MT Condensed"/>
                <a:cs typeface="Tw Cen MT Condensed"/>
              </a:rPr>
              <a:t>COMMUNICATE</a:t>
            </a:r>
            <a:r>
              <a:rPr sz="5000" u="heavy" spc="114" dirty="0">
                <a:solidFill>
                  <a:srgbClr val="464233"/>
                </a:solidFill>
                <a:uFill>
                  <a:solidFill>
                    <a:srgbClr val="464233"/>
                  </a:solidFill>
                </a:uFill>
                <a:latin typeface="Tw Cen MT Condensed"/>
                <a:cs typeface="Tw Cen MT Condensed"/>
              </a:rPr>
              <a:t> </a:t>
            </a:r>
            <a:r>
              <a:rPr sz="5000" u="heavy" spc="50" dirty="0">
                <a:solidFill>
                  <a:srgbClr val="464233"/>
                </a:solidFill>
                <a:uFill>
                  <a:solidFill>
                    <a:srgbClr val="464233"/>
                  </a:solidFill>
                </a:uFill>
                <a:latin typeface="Tw Cen MT Condensed"/>
                <a:cs typeface="Tw Cen MT Condensed"/>
              </a:rPr>
              <a:t>RESULTS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892" y="2270886"/>
            <a:ext cx="8971915" cy="19227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4604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Results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experiments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are </a:t>
            </a:r>
            <a:r>
              <a:rPr sz="2200" dirty="0">
                <a:solidFill>
                  <a:srgbClr val="2D2B20"/>
                </a:solidFill>
                <a:latin typeface="Tw Cen MT"/>
                <a:cs typeface="Tw Cen MT"/>
              </a:rPr>
              <a:t>communicated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formally in written </a:t>
            </a:r>
            <a:r>
              <a:rPr sz="2200" spc="5" dirty="0">
                <a:solidFill>
                  <a:srgbClr val="2D2B20"/>
                </a:solidFill>
                <a:latin typeface="Tw Cen MT"/>
                <a:cs typeface="Tw Cen MT"/>
              </a:rPr>
              <a:t>reports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published </a:t>
            </a: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in 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scientific</a:t>
            </a:r>
            <a:r>
              <a:rPr sz="2200" spc="4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journals.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ts val="2510"/>
              </a:lnSpc>
              <a:spcBef>
                <a:spcPts val="1100"/>
              </a:spcBef>
            </a:pP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Other scientists can analyze </a:t>
            </a:r>
            <a:r>
              <a:rPr sz="22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design and conclusions or </a:t>
            </a:r>
            <a:r>
              <a:rPr sz="2200" dirty="0">
                <a:solidFill>
                  <a:srgbClr val="2D2B20"/>
                </a:solidFill>
                <a:latin typeface="Tw Cen MT"/>
                <a:cs typeface="Tw Cen MT"/>
              </a:rPr>
              <a:t>repeat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2200" spc="30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experiment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themselves.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Repeatability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is a good </a:t>
            </a:r>
            <a:r>
              <a:rPr sz="2200" spc="20" dirty="0">
                <a:solidFill>
                  <a:srgbClr val="2D2B20"/>
                </a:solidFill>
                <a:latin typeface="Tw Cen MT"/>
                <a:cs typeface="Tw Cen MT"/>
              </a:rPr>
              <a:t>check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on correctness of scientific</a:t>
            </a:r>
            <a:r>
              <a:rPr sz="2200" spc="28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conclusions.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4354897"/>
            <a:ext cx="1783087" cy="1809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165"/>
            <a:ext cx="41617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30" dirty="0">
                <a:solidFill>
                  <a:srgbClr val="464233"/>
                </a:solidFill>
                <a:latin typeface="Tw Cen MT Condensed"/>
                <a:cs typeface="Tw Cen MT Condensed"/>
              </a:rPr>
              <a:t>NOW </a:t>
            </a:r>
            <a:r>
              <a:rPr sz="5000" spc="70" dirty="0">
                <a:solidFill>
                  <a:srgbClr val="464233"/>
                </a:solidFill>
                <a:latin typeface="Tw Cen MT Condensed"/>
                <a:cs typeface="Tw Cen MT Condensed"/>
              </a:rPr>
              <a:t>LET’S</a:t>
            </a:r>
            <a:r>
              <a:rPr sz="5000" spc="305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65" dirty="0">
                <a:solidFill>
                  <a:srgbClr val="464233"/>
                </a:solidFill>
                <a:latin typeface="Tw Cen MT Condensed"/>
                <a:cs typeface="Tw Cen MT Condensed"/>
              </a:rPr>
              <a:t>PRACTICE!</a:t>
            </a:r>
            <a:endParaRPr sz="500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165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688973"/>
            <a:ext cx="6097270" cy="279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The</a:t>
            </a:r>
            <a:r>
              <a:rPr sz="32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2D2B20"/>
                </a:solidFill>
                <a:latin typeface="Tw Cen MT"/>
                <a:cs typeface="Tw Cen MT"/>
              </a:rPr>
              <a:t>steps……</a:t>
            </a:r>
            <a:endParaRPr sz="3200">
              <a:latin typeface="Tw Cen MT"/>
              <a:cs typeface="Tw Cen MT"/>
            </a:endParaRPr>
          </a:p>
          <a:p>
            <a:pPr marL="140970">
              <a:lnSpc>
                <a:spcPct val="100000"/>
              </a:lnSpc>
              <a:spcBef>
                <a:spcPts val="7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Ask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Question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&amp; Collect</a:t>
            </a:r>
            <a:r>
              <a:rPr sz="2800" spc="-44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endParaRPr sz="2800">
              <a:latin typeface="Tw Cen MT"/>
              <a:cs typeface="Tw Cen MT"/>
            </a:endParaRPr>
          </a:p>
          <a:p>
            <a:pPr marL="140970">
              <a:lnSpc>
                <a:spcPct val="100000"/>
              </a:lnSpc>
              <a:spcBef>
                <a:spcPts val="265"/>
              </a:spcBef>
            </a:pPr>
            <a:r>
              <a:rPr sz="2800" spc="5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55" dirty="0">
                <a:solidFill>
                  <a:srgbClr val="2D2B20"/>
                </a:solidFill>
                <a:latin typeface="Tw Cen MT"/>
                <a:cs typeface="Tw Cen MT"/>
              </a:rPr>
              <a:t>Form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Hypothesis</a:t>
            </a:r>
            <a:endParaRPr sz="2800">
              <a:latin typeface="Tw Cen MT"/>
              <a:cs typeface="Tw Cen MT"/>
            </a:endParaRPr>
          </a:p>
          <a:p>
            <a:pPr marL="14097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Test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Hypothesis / </a:t>
            </a:r>
            <a:r>
              <a:rPr sz="2800" spc="-25" dirty="0">
                <a:solidFill>
                  <a:srgbClr val="2D2B20"/>
                </a:solidFill>
                <a:latin typeface="Tw Cen MT"/>
                <a:cs typeface="Tw Cen MT"/>
              </a:rPr>
              <a:t>Perform</a:t>
            </a:r>
            <a:r>
              <a:rPr sz="2800" spc="-3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Experiment</a:t>
            </a:r>
            <a:endParaRPr sz="2800">
              <a:latin typeface="Tw Cen MT"/>
              <a:cs typeface="Tw Cen MT"/>
            </a:endParaRPr>
          </a:p>
          <a:p>
            <a:pPr marL="14097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Collect, </a:t>
            </a:r>
            <a:r>
              <a:rPr sz="2800" spc="-15" dirty="0">
                <a:solidFill>
                  <a:srgbClr val="2D2B20"/>
                </a:solidFill>
                <a:latin typeface="Tw Cen MT"/>
                <a:cs typeface="Tw Cen MT"/>
              </a:rPr>
              <a:t>Record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&amp;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Analyze</a:t>
            </a:r>
            <a:r>
              <a:rPr sz="2800" spc="-434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Data</a:t>
            </a:r>
            <a:endParaRPr sz="2800">
              <a:latin typeface="Tw Cen MT"/>
              <a:cs typeface="Tw Cen MT"/>
            </a:endParaRPr>
          </a:p>
          <a:p>
            <a:pPr marL="14097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9CBDBC"/>
                </a:solidFill>
                <a:latin typeface="Wingdings 3"/>
                <a:cs typeface="Wingdings 3"/>
              </a:rPr>
              <a:t></a:t>
            </a:r>
            <a:r>
              <a:rPr sz="2800" spc="-5" dirty="0">
                <a:solidFill>
                  <a:srgbClr val="9CBDB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Draw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Conclusions and Share</a:t>
            </a:r>
            <a:r>
              <a:rPr sz="2800" spc="-39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Findings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010" y="5877864"/>
            <a:ext cx="402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If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needed, do more</a:t>
            </a:r>
            <a:r>
              <a:rPr sz="2400" spc="1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investigation!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5817" y="1277970"/>
            <a:ext cx="4487746" cy="434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31709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SCIENTIFIC</a:t>
            </a:r>
            <a:r>
              <a:rPr spc="160" dirty="0"/>
              <a:t> </a:t>
            </a:r>
            <a:r>
              <a:rPr spc="7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1634337" y="84734"/>
            <a:ext cx="5291328" cy="6647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33207" y="2226690"/>
            <a:ext cx="22586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What the</a:t>
            </a:r>
            <a:r>
              <a:rPr sz="2400" spc="-5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scientific  method looks </a:t>
            </a:r>
            <a:r>
              <a:rPr sz="2400" spc="-15" dirty="0">
                <a:solidFill>
                  <a:srgbClr val="2D2B20"/>
                </a:solidFill>
                <a:latin typeface="Tw Cen MT"/>
                <a:cs typeface="Tw Cen MT"/>
              </a:rPr>
              <a:t>like 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on</a:t>
            </a:r>
            <a:r>
              <a:rPr sz="2400" spc="-1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paper…..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165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2606827"/>
            <a:ext cx="1847850" cy="194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43000"/>
              </a:lnSpc>
              <a:spcBef>
                <a:spcPts val="95"/>
              </a:spcBef>
            </a:pP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What the  scientific method  looks </a:t>
            </a:r>
            <a:r>
              <a:rPr sz="2200" spc="-20" dirty="0">
                <a:solidFill>
                  <a:srgbClr val="2D2B20"/>
                </a:solidFill>
                <a:latin typeface="Tw Cen MT"/>
                <a:cs typeface="Tw Cen MT"/>
              </a:rPr>
              <a:t>like</a:t>
            </a:r>
            <a:r>
              <a:rPr sz="22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in</a:t>
            </a:r>
            <a:endParaRPr sz="2200">
              <a:latin typeface="Tw Cen MT"/>
              <a:cs typeface="Tw Cen MT"/>
            </a:endParaRPr>
          </a:p>
          <a:p>
            <a:pPr marL="300355" algn="ctr">
              <a:lnSpc>
                <a:spcPct val="100000"/>
              </a:lnSpc>
              <a:spcBef>
                <a:spcPts val="1140"/>
              </a:spcBef>
            </a:pP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real</a:t>
            </a:r>
            <a:r>
              <a:rPr sz="22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life…….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1251" y="34966"/>
            <a:ext cx="4881250" cy="674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0328" y="671321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312" y="0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6678" y="1366519"/>
            <a:ext cx="0" cy="5340350"/>
          </a:xfrm>
          <a:custGeom>
            <a:avLst/>
            <a:gdLst/>
            <a:ahLst/>
            <a:cxnLst/>
            <a:rect l="l" t="t" r="r" b="b"/>
            <a:pathLst>
              <a:path h="5340350">
                <a:moveTo>
                  <a:pt x="0" y="0"/>
                </a:moveTo>
                <a:lnTo>
                  <a:pt x="0" y="5340350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136016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312" y="0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8290" y="1366011"/>
            <a:ext cx="0" cy="5340985"/>
          </a:xfrm>
          <a:custGeom>
            <a:avLst/>
            <a:gdLst/>
            <a:ahLst/>
            <a:cxnLst/>
            <a:rect l="l" t="t" r="r" b="b"/>
            <a:pathLst>
              <a:path h="5340984">
                <a:moveTo>
                  <a:pt x="0" y="0"/>
                </a:moveTo>
                <a:lnTo>
                  <a:pt x="0" y="5340604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5728" y="6687819"/>
            <a:ext cx="5494020" cy="0"/>
          </a:xfrm>
          <a:custGeom>
            <a:avLst/>
            <a:gdLst/>
            <a:ahLst/>
            <a:cxnLst/>
            <a:rect l="l" t="t" r="r" b="b"/>
            <a:pathLst>
              <a:path w="5494020">
                <a:moveTo>
                  <a:pt x="0" y="0"/>
                </a:moveTo>
                <a:lnTo>
                  <a:pt x="5493512" y="0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2078" y="1391919"/>
            <a:ext cx="0" cy="5289550"/>
          </a:xfrm>
          <a:custGeom>
            <a:avLst/>
            <a:gdLst/>
            <a:ahLst/>
            <a:cxnLst/>
            <a:rect l="l" t="t" r="r" b="b"/>
            <a:pathLst>
              <a:path h="5289550">
                <a:moveTo>
                  <a:pt x="0" y="0"/>
                </a:moveTo>
                <a:lnTo>
                  <a:pt x="0" y="5289550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5728" y="1385569"/>
            <a:ext cx="5494020" cy="0"/>
          </a:xfrm>
          <a:custGeom>
            <a:avLst/>
            <a:gdLst/>
            <a:ahLst/>
            <a:cxnLst/>
            <a:rect l="l" t="t" r="r" b="b"/>
            <a:pathLst>
              <a:path w="5494020">
                <a:moveTo>
                  <a:pt x="0" y="0"/>
                </a:moveTo>
                <a:lnTo>
                  <a:pt x="5493512" y="0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22890" y="1391411"/>
            <a:ext cx="0" cy="5290185"/>
          </a:xfrm>
          <a:custGeom>
            <a:avLst/>
            <a:gdLst/>
            <a:ahLst/>
            <a:cxnLst/>
            <a:rect l="l" t="t" r="r" b="b"/>
            <a:pathLst>
              <a:path h="5290184">
                <a:moveTo>
                  <a:pt x="0" y="0"/>
                </a:moveTo>
                <a:lnTo>
                  <a:pt x="0" y="5289804"/>
                </a:lnTo>
              </a:path>
            </a:pathLst>
          </a:custGeom>
          <a:ln w="12700">
            <a:solidFill>
              <a:srgbClr val="A9A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6116" y="719150"/>
            <a:ext cx="3877310" cy="2023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98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  <a:p>
            <a:pPr marL="1064895" marR="451484">
              <a:lnSpc>
                <a:spcPct val="90000"/>
              </a:lnSpc>
              <a:spcBef>
                <a:spcPts val="240"/>
              </a:spcBef>
            </a:pPr>
            <a:r>
              <a:rPr sz="2200" spc="-15" dirty="0">
                <a:solidFill>
                  <a:srgbClr val="2D2B20"/>
                </a:solidFill>
                <a:latin typeface="Tw Cen MT"/>
                <a:cs typeface="Tw Cen MT"/>
              </a:rPr>
              <a:t>Let’s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break </a:t>
            </a:r>
            <a:r>
              <a:rPr sz="2200" spc="15" dirty="0">
                <a:solidFill>
                  <a:srgbClr val="2D2B20"/>
                </a:solidFill>
                <a:latin typeface="Tw Cen MT"/>
                <a:cs typeface="Tw Cen MT"/>
              </a:rPr>
              <a:t>each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of  these </a:t>
            </a:r>
            <a:r>
              <a:rPr sz="2200" dirty="0">
                <a:solidFill>
                  <a:srgbClr val="2D2B20"/>
                </a:solidFill>
                <a:latin typeface="Tw Cen MT"/>
                <a:cs typeface="Tw Cen MT"/>
              </a:rPr>
              <a:t>steps </a:t>
            </a:r>
            <a:r>
              <a:rPr sz="2200" spc="-20" dirty="0">
                <a:solidFill>
                  <a:srgbClr val="2D2B20"/>
                </a:solidFill>
                <a:latin typeface="Tw Cen MT"/>
                <a:cs typeface="Tw Cen MT"/>
              </a:rPr>
              <a:t>down </a:t>
            </a:r>
            <a:r>
              <a:rPr sz="2200" spc="-10" dirty="0">
                <a:solidFill>
                  <a:srgbClr val="2D2B20"/>
                </a:solidFill>
                <a:latin typeface="Tw Cen MT"/>
                <a:cs typeface="Tw Cen MT"/>
              </a:rPr>
              <a:t>into  </a:t>
            </a:r>
            <a:r>
              <a:rPr sz="2200" spc="-5" dirty="0">
                <a:solidFill>
                  <a:srgbClr val="2D2B20"/>
                </a:solidFill>
                <a:latin typeface="Tw Cen MT"/>
                <a:cs typeface="Tw Cen MT"/>
              </a:rPr>
              <a:t>their individual  components: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9107" y="1624711"/>
            <a:ext cx="927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w Cen MT"/>
                <a:cs typeface="Tw Cen MT"/>
              </a:rPr>
              <a:t>Ask</a:t>
            </a:r>
            <a:r>
              <a:rPr sz="1400" spc="-75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Question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6811" y="2267204"/>
            <a:ext cx="10953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w Cen MT"/>
                <a:cs typeface="Tw Cen MT"/>
              </a:rPr>
              <a:t>Do</a:t>
            </a:r>
            <a:r>
              <a:rPr sz="1400" spc="-100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Background</a:t>
            </a:r>
            <a:endParaRPr sz="1400">
              <a:latin typeface="Tw Cen MT"/>
              <a:cs typeface="Tw Cen MT"/>
            </a:endParaRPr>
          </a:p>
          <a:p>
            <a:pPr marR="3175" algn="ctr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Research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74079" y="1459991"/>
            <a:ext cx="4401312" cy="3839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56831" y="3013710"/>
            <a:ext cx="7727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5905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w Cen MT"/>
                <a:cs typeface="Tw Cen MT"/>
              </a:rPr>
              <a:t>Construct  H</a:t>
            </a:r>
            <a:r>
              <a:rPr sz="1400" spc="5" dirty="0">
                <a:latin typeface="Tw Cen MT"/>
                <a:cs typeface="Tw Cen MT"/>
              </a:rPr>
              <a:t>y</a:t>
            </a:r>
            <a:r>
              <a:rPr sz="1400" dirty="0">
                <a:latin typeface="Tw Cen MT"/>
                <a:cs typeface="Tw Cen MT"/>
              </a:rPr>
              <a:t>poth</a:t>
            </a:r>
            <a:r>
              <a:rPr sz="1400" spc="5" dirty="0">
                <a:latin typeface="Tw Cen MT"/>
                <a:cs typeface="Tw Cen MT"/>
              </a:rPr>
              <a:t>e</a:t>
            </a:r>
            <a:r>
              <a:rPr sz="1400" spc="-15" dirty="0">
                <a:latin typeface="Tw Cen MT"/>
                <a:cs typeface="Tw Cen MT"/>
              </a:rPr>
              <a:t>s</a:t>
            </a:r>
            <a:r>
              <a:rPr sz="1400" dirty="0">
                <a:latin typeface="Tw Cen MT"/>
                <a:cs typeface="Tw Cen MT"/>
              </a:rPr>
              <a:t>is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7188" y="3761054"/>
            <a:ext cx="1172845" cy="1199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Tw Cen MT"/>
                <a:cs typeface="Tw Cen MT"/>
              </a:rPr>
              <a:t>Test </a:t>
            </a:r>
            <a:r>
              <a:rPr sz="1400" dirty="0">
                <a:latin typeface="Tw Cen MT"/>
                <a:cs typeface="Tw Cen MT"/>
              </a:rPr>
              <a:t>with</a:t>
            </a:r>
            <a:r>
              <a:rPr sz="1400" spc="-75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an</a:t>
            </a:r>
            <a:endParaRPr sz="1400">
              <a:latin typeface="Tw Cen MT"/>
              <a:cs typeface="Tw Cen MT"/>
            </a:endParaRPr>
          </a:p>
          <a:p>
            <a:pPr marR="5715" algn="ctr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Experiment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R="5080" indent="-2540" algn="ctr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Analyze </a:t>
            </a:r>
            <a:r>
              <a:rPr sz="1400" spc="-5" dirty="0">
                <a:latin typeface="Tw Cen MT"/>
                <a:cs typeface="Tw Cen MT"/>
              </a:rPr>
              <a:t>Results  Draw</a:t>
            </a:r>
            <a:r>
              <a:rPr sz="1400" spc="-70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Conclusion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0264" y="3005708"/>
            <a:ext cx="6985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w Cen MT"/>
                <a:cs typeface="Tw Cen MT"/>
              </a:rPr>
              <a:t>Think!</a:t>
            </a:r>
            <a:endParaRPr sz="1400">
              <a:latin typeface="Tw Cen MT"/>
              <a:cs typeface="Tw Cen MT"/>
            </a:endParaRPr>
          </a:p>
          <a:p>
            <a:pPr marR="5080" algn="ctr">
              <a:lnSpc>
                <a:spcPct val="100000"/>
              </a:lnSpc>
            </a:pPr>
            <a:r>
              <a:rPr sz="1400" spc="-25" dirty="0">
                <a:latin typeface="Tw Cen MT"/>
                <a:cs typeface="Tw Cen MT"/>
              </a:rPr>
              <a:t>Try</a:t>
            </a:r>
            <a:r>
              <a:rPr sz="1400" spc="-90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</a:rPr>
              <a:t>Again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77128" y="6042659"/>
            <a:ext cx="2115820" cy="577850"/>
          </a:xfrm>
          <a:custGeom>
            <a:avLst/>
            <a:gdLst/>
            <a:ahLst/>
            <a:cxnLst/>
            <a:rect l="l" t="t" r="r" b="b"/>
            <a:pathLst>
              <a:path w="2115820" h="577850">
                <a:moveTo>
                  <a:pt x="1057655" y="0"/>
                </a:moveTo>
                <a:lnTo>
                  <a:pt x="985248" y="666"/>
                </a:lnTo>
                <a:lnTo>
                  <a:pt x="914149" y="2636"/>
                </a:lnTo>
                <a:lnTo>
                  <a:pt x="844517" y="5867"/>
                </a:lnTo>
                <a:lnTo>
                  <a:pt x="776507" y="10316"/>
                </a:lnTo>
                <a:lnTo>
                  <a:pt x="710280" y="15939"/>
                </a:lnTo>
                <a:lnTo>
                  <a:pt x="645991" y="22695"/>
                </a:lnTo>
                <a:lnTo>
                  <a:pt x="583799" y="30539"/>
                </a:lnTo>
                <a:lnTo>
                  <a:pt x="523860" y="39429"/>
                </a:lnTo>
                <a:lnTo>
                  <a:pt x="466334" y="49322"/>
                </a:lnTo>
                <a:lnTo>
                  <a:pt x="411377" y="60174"/>
                </a:lnTo>
                <a:lnTo>
                  <a:pt x="359146" y="71943"/>
                </a:lnTo>
                <a:lnTo>
                  <a:pt x="309800" y="84586"/>
                </a:lnTo>
                <a:lnTo>
                  <a:pt x="263496" y="98060"/>
                </a:lnTo>
                <a:lnTo>
                  <a:pt x="220392" y="112321"/>
                </a:lnTo>
                <a:lnTo>
                  <a:pt x="180645" y="127328"/>
                </a:lnTo>
                <a:lnTo>
                  <a:pt x="144413" y="143035"/>
                </a:lnTo>
                <a:lnTo>
                  <a:pt x="83123" y="176384"/>
                </a:lnTo>
                <a:lnTo>
                  <a:pt x="37784" y="212023"/>
                </a:lnTo>
                <a:lnTo>
                  <a:pt x="9656" y="249609"/>
                </a:lnTo>
                <a:lnTo>
                  <a:pt x="0" y="288797"/>
                </a:lnTo>
                <a:lnTo>
                  <a:pt x="2440" y="308570"/>
                </a:lnTo>
                <a:lnTo>
                  <a:pt x="21490" y="347001"/>
                </a:lnTo>
                <a:lnTo>
                  <a:pt x="58381" y="383656"/>
                </a:lnTo>
                <a:lnTo>
                  <a:pt x="111853" y="418193"/>
                </a:lnTo>
                <a:lnTo>
                  <a:pt x="180645" y="450267"/>
                </a:lnTo>
                <a:lnTo>
                  <a:pt x="220392" y="465274"/>
                </a:lnTo>
                <a:lnTo>
                  <a:pt x="263496" y="479535"/>
                </a:lnTo>
                <a:lnTo>
                  <a:pt x="309800" y="493009"/>
                </a:lnTo>
                <a:lnTo>
                  <a:pt x="359146" y="505652"/>
                </a:lnTo>
                <a:lnTo>
                  <a:pt x="411377" y="517421"/>
                </a:lnTo>
                <a:lnTo>
                  <a:pt x="466334" y="528273"/>
                </a:lnTo>
                <a:lnTo>
                  <a:pt x="523860" y="538166"/>
                </a:lnTo>
                <a:lnTo>
                  <a:pt x="583799" y="547056"/>
                </a:lnTo>
                <a:lnTo>
                  <a:pt x="645991" y="554900"/>
                </a:lnTo>
                <a:lnTo>
                  <a:pt x="710280" y="561656"/>
                </a:lnTo>
                <a:lnTo>
                  <a:pt x="776507" y="567279"/>
                </a:lnTo>
                <a:lnTo>
                  <a:pt x="844517" y="571728"/>
                </a:lnTo>
                <a:lnTo>
                  <a:pt x="914149" y="574959"/>
                </a:lnTo>
                <a:lnTo>
                  <a:pt x="985248" y="576929"/>
                </a:lnTo>
                <a:lnTo>
                  <a:pt x="1057655" y="577595"/>
                </a:lnTo>
                <a:lnTo>
                  <a:pt x="1130063" y="576929"/>
                </a:lnTo>
                <a:lnTo>
                  <a:pt x="1201162" y="574959"/>
                </a:lnTo>
                <a:lnTo>
                  <a:pt x="1270794" y="571728"/>
                </a:lnTo>
                <a:lnTo>
                  <a:pt x="1338804" y="567279"/>
                </a:lnTo>
                <a:lnTo>
                  <a:pt x="1405031" y="561656"/>
                </a:lnTo>
                <a:lnTo>
                  <a:pt x="1469320" y="554900"/>
                </a:lnTo>
                <a:lnTo>
                  <a:pt x="1531512" y="547056"/>
                </a:lnTo>
                <a:lnTo>
                  <a:pt x="1591451" y="538166"/>
                </a:lnTo>
                <a:lnTo>
                  <a:pt x="1648977" y="528273"/>
                </a:lnTo>
                <a:lnTo>
                  <a:pt x="1703934" y="517421"/>
                </a:lnTo>
                <a:lnTo>
                  <a:pt x="1756165" y="505652"/>
                </a:lnTo>
                <a:lnTo>
                  <a:pt x="1805511" y="493009"/>
                </a:lnTo>
                <a:lnTo>
                  <a:pt x="1851815" y="479535"/>
                </a:lnTo>
                <a:lnTo>
                  <a:pt x="1894919" y="465274"/>
                </a:lnTo>
                <a:lnTo>
                  <a:pt x="1934666" y="450267"/>
                </a:lnTo>
                <a:lnTo>
                  <a:pt x="1970898" y="434560"/>
                </a:lnTo>
                <a:lnTo>
                  <a:pt x="2032188" y="401211"/>
                </a:lnTo>
                <a:lnTo>
                  <a:pt x="2077527" y="365572"/>
                </a:lnTo>
                <a:lnTo>
                  <a:pt x="2105655" y="327986"/>
                </a:lnTo>
                <a:lnTo>
                  <a:pt x="2115312" y="288797"/>
                </a:lnTo>
                <a:lnTo>
                  <a:pt x="2112871" y="269025"/>
                </a:lnTo>
                <a:lnTo>
                  <a:pt x="2093821" y="230594"/>
                </a:lnTo>
                <a:lnTo>
                  <a:pt x="2056930" y="193939"/>
                </a:lnTo>
                <a:lnTo>
                  <a:pt x="2003458" y="159402"/>
                </a:lnTo>
                <a:lnTo>
                  <a:pt x="1934666" y="127328"/>
                </a:lnTo>
                <a:lnTo>
                  <a:pt x="1894919" y="112321"/>
                </a:lnTo>
                <a:lnTo>
                  <a:pt x="1851815" y="98060"/>
                </a:lnTo>
                <a:lnTo>
                  <a:pt x="1805511" y="84586"/>
                </a:lnTo>
                <a:lnTo>
                  <a:pt x="1756165" y="71943"/>
                </a:lnTo>
                <a:lnTo>
                  <a:pt x="1703934" y="60174"/>
                </a:lnTo>
                <a:lnTo>
                  <a:pt x="1648977" y="49322"/>
                </a:lnTo>
                <a:lnTo>
                  <a:pt x="1591451" y="39429"/>
                </a:lnTo>
                <a:lnTo>
                  <a:pt x="1531512" y="30539"/>
                </a:lnTo>
                <a:lnTo>
                  <a:pt x="1469320" y="22695"/>
                </a:lnTo>
                <a:lnTo>
                  <a:pt x="1405031" y="15939"/>
                </a:lnTo>
                <a:lnTo>
                  <a:pt x="1338804" y="10316"/>
                </a:lnTo>
                <a:lnTo>
                  <a:pt x="1270794" y="5867"/>
                </a:lnTo>
                <a:lnTo>
                  <a:pt x="1201162" y="2636"/>
                </a:lnTo>
                <a:lnTo>
                  <a:pt x="1130063" y="666"/>
                </a:lnTo>
                <a:lnTo>
                  <a:pt x="1057655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7128" y="6042659"/>
            <a:ext cx="2115820" cy="577850"/>
          </a:xfrm>
          <a:custGeom>
            <a:avLst/>
            <a:gdLst/>
            <a:ahLst/>
            <a:cxnLst/>
            <a:rect l="l" t="t" r="r" b="b"/>
            <a:pathLst>
              <a:path w="2115820" h="577850">
                <a:moveTo>
                  <a:pt x="0" y="288797"/>
                </a:moveTo>
                <a:lnTo>
                  <a:pt x="9656" y="249609"/>
                </a:lnTo>
                <a:lnTo>
                  <a:pt x="37784" y="212023"/>
                </a:lnTo>
                <a:lnTo>
                  <a:pt x="83123" y="176384"/>
                </a:lnTo>
                <a:lnTo>
                  <a:pt x="144413" y="143035"/>
                </a:lnTo>
                <a:lnTo>
                  <a:pt x="180645" y="127328"/>
                </a:lnTo>
                <a:lnTo>
                  <a:pt x="220392" y="112321"/>
                </a:lnTo>
                <a:lnTo>
                  <a:pt x="263496" y="98060"/>
                </a:lnTo>
                <a:lnTo>
                  <a:pt x="309800" y="84586"/>
                </a:lnTo>
                <a:lnTo>
                  <a:pt x="359146" y="71943"/>
                </a:lnTo>
                <a:lnTo>
                  <a:pt x="411377" y="60174"/>
                </a:lnTo>
                <a:lnTo>
                  <a:pt x="466334" y="49322"/>
                </a:lnTo>
                <a:lnTo>
                  <a:pt x="523860" y="39429"/>
                </a:lnTo>
                <a:lnTo>
                  <a:pt x="583799" y="30539"/>
                </a:lnTo>
                <a:lnTo>
                  <a:pt x="645991" y="22695"/>
                </a:lnTo>
                <a:lnTo>
                  <a:pt x="710280" y="15939"/>
                </a:lnTo>
                <a:lnTo>
                  <a:pt x="776507" y="10316"/>
                </a:lnTo>
                <a:lnTo>
                  <a:pt x="844517" y="5867"/>
                </a:lnTo>
                <a:lnTo>
                  <a:pt x="914149" y="2636"/>
                </a:lnTo>
                <a:lnTo>
                  <a:pt x="985248" y="666"/>
                </a:lnTo>
                <a:lnTo>
                  <a:pt x="1057655" y="0"/>
                </a:lnTo>
                <a:lnTo>
                  <a:pt x="1130063" y="666"/>
                </a:lnTo>
                <a:lnTo>
                  <a:pt x="1201162" y="2636"/>
                </a:lnTo>
                <a:lnTo>
                  <a:pt x="1270794" y="5867"/>
                </a:lnTo>
                <a:lnTo>
                  <a:pt x="1338804" y="10316"/>
                </a:lnTo>
                <a:lnTo>
                  <a:pt x="1405031" y="15939"/>
                </a:lnTo>
                <a:lnTo>
                  <a:pt x="1469320" y="22695"/>
                </a:lnTo>
                <a:lnTo>
                  <a:pt x="1531512" y="30539"/>
                </a:lnTo>
                <a:lnTo>
                  <a:pt x="1591451" y="39429"/>
                </a:lnTo>
                <a:lnTo>
                  <a:pt x="1648977" y="49322"/>
                </a:lnTo>
                <a:lnTo>
                  <a:pt x="1703934" y="60174"/>
                </a:lnTo>
                <a:lnTo>
                  <a:pt x="1756165" y="71943"/>
                </a:lnTo>
                <a:lnTo>
                  <a:pt x="1805511" y="84586"/>
                </a:lnTo>
                <a:lnTo>
                  <a:pt x="1851815" y="98060"/>
                </a:lnTo>
                <a:lnTo>
                  <a:pt x="1894919" y="112321"/>
                </a:lnTo>
                <a:lnTo>
                  <a:pt x="1934666" y="127328"/>
                </a:lnTo>
                <a:lnTo>
                  <a:pt x="1970898" y="143035"/>
                </a:lnTo>
                <a:lnTo>
                  <a:pt x="2032188" y="176384"/>
                </a:lnTo>
                <a:lnTo>
                  <a:pt x="2077527" y="212023"/>
                </a:lnTo>
                <a:lnTo>
                  <a:pt x="2105655" y="249609"/>
                </a:lnTo>
                <a:lnTo>
                  <a:pt x="2115312" y="288797"/>
                </a:lnTo>
                <a:lnTo>
                  <a:pt x="2112871" y="308570"/>
                </a:lnTo>
                <a:lnTo>
                  <a:pt x="2093821" y="347001"/>
                </a:lnTo>
                <a:lnTo>
                  <a:pt x="2056930" y="383656"/>
                </a:lnTo>
                <a:lnTo>
                  <a:pt x="2003458" y="418193"/>
                </a:lnTo>
                <a:lnTo>
                  <a:pt x="1934666" y="450267"/>
                </a:lnTo>
                <a:lnTo>
                  <a:pt x="1894919" y="465274"/>
                </a:lnTo>
                <a:lnTo>
                  <a:pt x="1851815" y="479535"/>
                </a:lnTo>
                <a:lnTo>
                  <a:pt x="1805511" y="493009"/>
                </a:lnTo>
                <a:lnTo>
                  <a:pt x="1756165" y="505652"/>
                </a:lnTo>
                <a:lnTo>
                  <a:pt x="1703934" y="517421"/>
                </a:lnTo>
                <a:lnTo>
                  <a:pt x="1648977" y="528273"/>
                </a:lnTo>
                <a:lnTo>
                  <a:pt x="1591451" y="538166"/>
                </a:lnTo>
                <a:lnTo>
                  <a:pt x="1531512" y="547056"/>
                </a:lnTo>
                <a:lnTo>
                  <a:pt x="1469320" y="554900"/>
                </a:lnTo>
                <a:lnTo>
                  <a:pt x="1405031" y="561656"/>
                </a:lnTo>
                <a:lnTo>
                  <a:pt x="1338804" y="567279"/>
                </a:lnTo>
                <a:lnTo>
                  <a:pt x="1270794" y="571728"/>
                </a:lnTo>
                <a:lnTo>
                  <a:pt x="1201162" y="574959"/>
                </a:lnTo>
                <a:lnTo>
                  <a:pt x="1130063" y="576929"/>
                </a:lnTo>
                <a:lnTo>
                  <a:pt x="1057655" y="577595"/>
                </a:lnTo>
                <a:lnTo>
                  <a:pt x="985248" y="576929"/>
                </a:lnTo>
                <a:lnTo>
                  <a:pt x="914149" y="574959"/>
                </a:lnTo>
                <a:lnTo>
                  <a:pt x="844517" y="571728"/>
                </a:lnTo>
                <a:lnTo>
                  <a:pt x="776507" y="567279"/>
                </a:lnTo>
                <a:lnTo>
                  <a:pt x="710280" y="561656"/>
                </a:lnTo>
                <a:lnTo>
                  <a:pt x="645991" y="554900"/>
                </a:lnTo>
                <a:lnTo>
                  <a:pt x="583799" y="547056"/>
                </a:lnTo>
                <a:lnTo>
                  <a:pt x="523860" y="538166"/>
                </a:lnTo>
                <a:lnTo>
                  <a:pt x="466334" y="528273"/>
                </a:lnTo>
                <a:lnTo>
                  <a:pt x="411377" y="517421"/>
                </a:lnTo>
                <a:lnTo>
                  <a:pt x="359146" y="505652"/>
                </a:lnTo>
                <a:lnTo>
                  <a:pt x="309800" y="493009"/>
                </a:lnTo>
                <a:lnTo>
                  <a:pt x="263496" y="479535"/>
                </a:lnTo>
                <a:lnTo>
                  <a:pt x="220392" y="465274"/>
                </a:lnTo>
                <a:lnTo>
                  <a:pt x="180645" y="450267"/>
                </a:lnTo>
                <a:lnTo>
                  <a:pt x="144413" y="434560"/>
                </a:lnTo>
                <a:lnTo>
                  <a:pt x="83123" y="401211"/>
                </a:lnTo>
                <a:lnTo>
                  <a:pt x="37784" y="365572"/>
                </a:lnTo>
                <a:lnTo>
                  <a:pt x="9656" y="327986"/>
                </a:lnTo>
                <a:lnTo>
                  <a:pt x="0" y="288797"/>
                </a:lnTo>
                <a:close/>
              </a:path>
            </a:pathLst>
          </a:custGeom>
          <a:ln w="914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45580" y="6202172"/>
            <a:ext cx="9918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w Cen MT"/>
                <a:cs typeface="Tw Cen MT"/>
              </a:rPr>
              <a:t>Report</a:t>
            </a:r>
            <a:r>
              <a:rPr sz="1400" spc="-70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Results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29200" y="5337047"/>
            <a:ext cx="1912620" cy="448309"/>
          </a:xfrm>
          <a:custGeom>
            <a:avLst/>
            <a:gdLst/>
            <a:ahLst/>
            <a:cxnLst/>
            <a:rect l="l" t="t" r="r" b="b"/>
            <a:pathLst>
              <a:path w="1912620" h="448310">
                <a:moveTo>
                  <a:pt x="1837944" y="0"/>
                </a:moveTo>
                <a:lnTo>
                  <a:pt x="74675" y="0"/>
                </a:lnTo>
                <a:lnTo>
                  <a:pt x="45594" y="5863"/>
                </a:lnTo>
                <a:lnTo>
                  <a:pt x="21859" y="21859"/>
                </a:lnTo>
                <a:lnTo>
                  <a:pt x="5863" y="45594"/>
                </a:lnTo>
                <a:lnTo>
                  <a:pt x="0" y="74675"/>
                </a:lnTo>
                <a:lnTo>
                  <a:pt x="0" y="373379"/>
                </a:lnTo>
                <a:lnTo>
                  <a:pt x="5863" y="402444"/>
                </a:lnTo>
                <a:lnTo>
                  <a:pt x="21859" y="426181"/>
                </a:lnTo>
                <a:lnTo>
                  <a:pt x="45594" y="442186"/>
                </a:lnTo>
                <a:lnTo>
                  <a:pt x="74675" y="448055"/>
                </a:lnTo>
                <a:lnTo>
                  <a:pt x="1837944" y="448055"/>
                </a:lnTo>
                <a:lnTo>
                  <a:pt x="1867025" y="442186"/>
                </a:lnTo>
                <a:lnTo>
                  <a:pt x="1890760" y="426181"/>
                </a:lnTo>
                <a:lnTo>
                  <a:pt x="1906756" y="402444"/>
                </a:lnTo>
                <a:lnTo>
                  <a:pt x="1912620" y="373379"/>
                </a:lnTo>
                <a:lnTo>
                  <a:pt x="1912620" y="74675"/>
                </a:lnTo>
                <a:lnTo>
                  <a:pt x="1906756" y="45594"/>
                </a:lnTo>
                <a:lnTo>
                  <a:pt x="1890760" y="21859"/>
                </a:lnTo>
                <a:lnTo>
                  <a:pt x="1867025" y="5863"/>
                </a:lnTo>
                <a:lnTo>
                  <a:pt x="1837944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9200" y="5337047"/>
            <a:ext cx="1912620" cy="448309"/>
          </a:xfrm>
          <a:custGeom>
            <a:avLst/>
            <a:gdLst/>
            <a:ahLst/>
            <a:cxnLst/>
            <a:rect l="l" t="t" r="r" b="b"/>
            <a:pathLst>
              <a:path w="1912620" h="448310">
                <a:moveTo>
                  <a:pt x="0" y="74675"/>
                </a:moveTo>
                <a:lnTo>
                  <a:pt x="5863" y="45594"/>
                </a:lnTo>
                <a:lnTo>
                  <a:pt x="21859" y="21859"/>
                </a:lnTo>
                <a:lnTo>
                  <a:pt x="45594" y="5863"/>
                </a:lnTo>
                <a:lnTo>
                  <a:pt x="74675" y="0"/>
                </a:lnTo>
                <a:lnTo>
                  <a:pt x="1837944" y="0"/>
                </a:lnTo>
                <a:lnTo>
                  <a:pt x="1867025" y="5863"/>
                </a:lnTo>
                <a:lnTo>
                  <a:pt x="1890760" y="21859"/>
                </a:lnTo>
                <a:lnTo>
                  <a:pt x="1906756" y="45594"/>
                </a:lnTo>
                <a:lnTo>
                  <a:pt x="1912620" y="74675"/>
                </a:lnTo>
                <a:lnTo>
                  <a:pt x="1912620" y="373379"/>
                </a:lnTo>
                <a:lnTo>
                  <a:pt x="1906756" y="402444"/>
                </a:lnTo>
                <a:lnTo>
                  <a:pt x="1890760" y="426181"/>
                </a:lnTo>
                <a:lnTo>
                  <a:pt x="1867025" y="442186"/>
                </a:lnTo>
                <a:lnTo>
                  <a:pt x="1837944" y="448055"/>
                </a:lnTo>
                <a:lnTo>
                  <a:pt x="74675" y="448055"/>
                </a:lnTo>
                <a:lnTo>
                  <a:pt x="45594" y="442186"/>
                </a:lnTo>
                <a:lnTo>
                  <a:pt x="21859" y="426181"/>
                </a:lnTo>
                <a:lnTo>
                  <a:pt x="5863" y="402444"/>
                </a:lnTo>
                <a:lnTo>
                  <a:pt x="0" y="373379"/>
                </a:lnTo>
                <a:lnTo>
                  <a:pt x="0" y="74675"/>
                </a:lnTo>
                <a:close/>
              </a:path>
            </a:pathLst>
          </a:custGeom>
          <a:ln w="914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64479" y="5432247"/>
            <a:ext cx="1257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w Cen MT"/>
                <a:cs typeface="Tw Cen MT"/>
              </a:rPr>
              <a:t>Hypothesis is</a:t>
            </a:r>
            <a:r>
              <a:rPr sz="1400" spc="-105" dirty="0">
                <a:latin typeface="Tw Cen MT"/>
                <a:cs typeface="Tw Cen MT"/>
              </a:rPr>
              <a:t> </a:t>
            </a:r>
            <a:r>
              <a:rPr sz="1400" i="1" spc="-5" dirty="0">
                <a:latin typeface="Tw Cen MT"/>
                <a:cs typeface="Tw Cen MT"/>
              </a:rPr>
              <a:t>True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50607" y="5349240"/>
            <a:ext cx="1912620" cy="448309"/>
          </a:xfrm>
          <a:custGeom>
            <a:avLst/>
            <a:gdLst/>
            <a:ahLst/>
            <a:cxnLst/>
            <a:rect l="l" t="t" r="r" b="b"/>
            <a:pathLst>
              <a:path w="1912620" h="448310">
                <a:moveTo>
                  <a:pt x="1837944" y="0"/>
                </a:moveTo>
                <a:lnTo>
                  <a:pt x="74675" y="0"/>
                </a:lnTo>
                <a:lnTo>
                  <a:pt x="45594" y="5863"/>
                </a:lnTo>
                <a:lnTo>
                  <a:pt x="21859" y="21859"/>
                </a:lnTo>
                <a:lnTo>
                  <a:pt x="5863" y="45594"/>
                </a:lnTo>
                <a:lnTo>
                  <a:pt x="0" y="74676"/>
                </a:lnTo>
                <a:lnTo>
                  <a:pt x="0" y="373380"/>
                </a:lnTo>
                <a:lnTo>
                  <a:pt x="5863" y="402444"/>
                </a:lnTo>
                <a:lnTo>
                  <a:pt x="21859" y="426181"/>
                </a:lnTo>
                <a:lnTo>
                  <a:pt x="45594" y="442186"/>
                </a:lnTo>
                <a:lnTo>
                  <a:pt x="74675" y="448056"/>
                </a:lnTo>
                <a:lnTo>
                  <a:pt x="1837944" y="448056"/>
                </a:lnTo>
                <a:lnTo>
                  <a:pt x="1867025" y="442186"/>
                </a:lnTo>
                <a:lnTo>
                  <a:pt x="1890760" y="426181"/>
                </a:lnTo>
                <a:lnTo>
                  <a:pt x="1906756" y="402444"/>
                </a:lnTo>
                <a:lnTo>
                  <a:pt x="1912620" y="373380"/>
                </a:lnTo>
                <a:lnTo>
                  <a:pt x="1912620" y="74676"/>
                </a:lnTo>
                <a:lnTo>
                  <a:pt x="1906756" y="45594"/>
                </a:lnTo>
                <a:lnTo>
                  <a:pt x="1890760" y="21859"/>
                </a:lnTo>
                <a:lnTo>
                  <a:pt x="1867025" y="5863"/>
                </a:lnTo>
                <a:lnTo>
                  <a:pt x="1837944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50607" y="5349240"/>
            <a:ext cx="1912620" cy="448309"/>
          </a:xfrm>
          <a:custGeom>
            <a:avLst/>
            <a:gdLst/>
            <a:ahLst/>
            <a:cxnLst/>
            <a:rect l="l" t="t" r="r" b="b"/>
            <a:pathLst>
              <a:path w="1912620" h="448310">
                <a:moveTo>
                  <a:pt x="0" y="74676"/>
                </a:moveTo>
                <a:lnTo>
                  <a:pt x="5863" y="45594"/>
                </a:lnTo>
                <a:lnTo>
                  <a:pt x="21859" y="21859"/>
                </a:lnTo>
                <a:lnTo>
                  <a:pt x="45594" y="5863"/>
                </a:lnTo>
                <a:lnTo>
                  <a:pt x="74675" y="0"/>
                </a:lnTo>
                <a:lnTo>
                  <a:pt x="1837944" y="0"/>
                </a:lnTo>
                <a:lnTo>
                  <a:pt x="1867025" y="5863"/>
                </a:lnTo>
                <a:lnTo>
                  <a:pt x="1890760" y="21859"/>
                </a:lnTo>
                <a:lnTo>
                  <a:pt x="1906756" y="45594"/>
                </a:lnTo>
                <a:lnTo>
                  <a:pt x="1912620" y="74676"/>
                </a:lnTo>
                <a:lnTo>
                  <a:pt x="1912620" y="373380"/>
                </a:lnTo>
                <a:lnTo>
                  <a:pt x="1906756" y="402444"/>
                </a:lnTo>
                <a:lnTo>
                  <a:pt x="1890760" y="426181"/>
                </a:lnTo>
                <a:lnTo>
                  <a:pt x="1867025" y="442186"/>
                </a:lnTo>
                <a:lnTo>
                  <a:pt x="1837944" y="448056"/>
                </a:lnTo>
                <a:lnTo>
                  <a:pt x="74675" y="448056"/>
                </a:lnTo>
                <a:lnTo>
                  <a:pt x="45594" y="442186"/>
                </a:lnTo>
                <a:lnTo>
                  <a:pt x="21859" y="426181"/>
                </a:lnTo>
                <a:lnTo>
                  <a:pt x="5863" y="402444"/>
                </a:lnTo>
                <a:lnTo>
                  <a:pt x="0" y="373380"/>
                </a:lnTo>
                <a:lnTo>
                  <a:pt x="0" y="74676"/>
                </a:lnTo>
                <a:close/>
              </a:path>
            </a:pathLst>
          </a:custGeom>
          <a:ln w="9144">
            <a:solidFill>
              <a:srgbClr val="2D2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62773" y="5337759"/>
            <a:ext cx="13017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w Cen MT"/>
                <a:cs typeface="Tw Cen MT"/>
              </a:rPr>
              <a:t>Hypothesis </a:t>
            </a:r>
            <a:r>
              <a:rPr sz="1400" spc="-5" dirty="0">
                <a:latin typeface="Tw Cen MT"/>
                <a:cs typeface="Tw Cen MT"/>
              </a:rPr>
              <a:t>is</a:t>
            </a:r>
            <a:r>
              <a:rPr sz="1400" spc="-90" dirty="0">
                <a:latin typeface="Tw Cen MT"/>
                <a:cs typeface="Tw Cen MT"/>
              </a:rPr>
              <a:t> </a:t>
            </a:r>
            <a:r>
              <a:rPr sz="1400" i="1" spc="-15" dirty="0">
                <a:latin typeface="Tw Cen MT"/>
                <a:cs typeface="Tw Cen MT"/>
              </a:rPr>
              <a:t>False</a:t>
            </a:r>
            <a:endParaRPr sz="1400">
              <a:latin typeface="Tw Cen MT"/>
              <a:cs typeface="Tw Cen MT"/>
            </a:endParaRPr>
          </a:p>
          <a:p>
            <a:pPr marL="74295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or </a:t>
            </a:r>
            <a:r>
              <a:rPr sz="1400" spc="-5" dirty="0">
                <a:latin typeface="Tw Cen MT"/>
                <a:cs typeface="Tw Cen MT"/>
              </a:rPr>
              <a:t>Partially</a:t>
            </a:r>
            <a:r>
              <a:rPr sz="1400" spc="-85" dirty="0">
                <a:latin typeface="Tw Cen MT"/>
                <a:cs typeface="Tw Cen MT"/>
              </a:rPr>
              <a:t> </a:t>
            </a:r>
            <a:r>
              <a:rPr sz="1400" spc="-15" dirty="0">
                <a:latin typeface="Tw Cen MT"/>
                <a:cs typeface="Tw Cen MT"/>
              </a:rPr>
              <a:t>True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806690" y="5819394"/>
            <a:ext cx="309880" cy="289560"/>
          </a:xfrm>
          <a:custGeom>
            <a:avLst/>
            <a:gdLst/>
            <a:ahLst/>
            <a:cxnLst/>
            <a:rect l="l" t="t" r="r" b="b"/>
            <a:pathLst>
              <a:path w="309879" h="289560">
                <a:moveTo>
                  <a:pt x="29590" y="209676"/>
                </a:moveTo>
                <a:lnTo>
                  <a:pt x="0" y="289559"/>
                </a:lnTo>
                <a:lnTo>
                  <a:pt x="81660" y="265302"/>
                </a:lnTo>
                <a:lnTo>
                  <a:pt x="70521" y="253403"/>
                </a:lnTo>
                <a:lnTo>
                  <a:pt x="53085" y="253403"/>
                </a:lnTo>
                <a:lnTo>
                  <a:pt x="39624" y="238937"/>
                </a:lnTo>
                <a:lnTo>
                  <a:pt x="48875" y="230278"/>
                </a:lnTo>
                <a:lnTo>
                  <a:pt x="29590" y="209676"/>
                </a:lnTo>
                <a:close/>
              </a:path>
              <a:path w="309879" h="289560">
                <a:moveTo>
                  <a:pt x="48875" y="230278"/>
                </a:moveTo>
                <a:lnTo>
                  <a:pt x="39624" y="238937"/>
                </a:lnTo>
                <a:lnTo>
                  <a:pt x="53085" y="253403"/>
                </a:lnTo>
                <a:lnTo>
                  <a:pt x="62379" y="244704"/>
                </a:lnTo>
                <a:lnTo>
                  <a:pt x="48875" y="230278"/>
                </a:lnTo>
                <a:close/>
              </a:path>
              <a:path w="309879" h="289560">
                <a:moveTo>
                  <a:pt x="62379" y="244704"/>
                </a:moveTo>
                <a:lnTo>
                  <a:pt x="53085" y="253403"/>
                </a:lnTo>
                <a:lnTo>
                  <a:pt x="70521" y="253403"/>
                </a:lnTo>
                <a:lnTo>
                  <a:pt x="62379" y="244704"/>
                </a:lnTo>
                <a:close/>
              </a:path>
              <a:path w="309879" h="289560">
                <a:moveTo>
                  <a:pt x="246992" y="44855"/>
                </a:moveTo>
                <a:lnTo>
                  <a:pt x="48875" y="230278"/>
                </a:lnTo>
                <a:lnTo>
                  <a:pt x="62379" y="244704"/>
                </a:lnTo>
                <a:lnTo>
                  <a:pt x="260496" y="59281"/>
                </a:lnTo>
                <a:lnTo>
                  <a:pt x="246992" y="44855"/>
                </a:lnTo>
                <a:close/>
              </a:path>
              <a:path w="309879" h="289560">
                <a:moveTo>
                  <a:pt x="295978" y="36156"/>
                </a:moveTo>
                <a:lnTo>
                  <a:pt x="256285" y="36156"/>
                </a:lnTo>
                <a:lnTo>
                  <a:pt x="269748" y="50622"/>
                </a:lnTo>
                <a:lnTo>
                  <a:pt x="260496" y="59281"/>
                </a:lnTo>
                <a:lnTo>
                  <a:pt x="279780" y="79882"/>
                </a:lnTo>
                <a:lnTo>
                  <a:pt x="295978" y="36156"/>
                </a:lnTo>
                <a:close/>
              </a:path>
              <a:path w="309879" h="289560">
                <a:moveTo>
                  <a:pt x="256285" y="36156"/>
                </a:moveTo>
                <a:lnTo>
                  <a:pt x="246992" y="44855"/>
                </a:lnTo>
                <a:lnTo>
                  <a:pt x="260496" y="59281"/>
                </a:lnTo>
                <a:lnTo>
                  <a:pt x="269748" y="50622"/>
                </a:lnTo>
                <a:lnTo>
                  <a:pt x="256285" y="36156"/>
                </a:lnTo>
                <a:close/>
              </a:path>
              <a:path w="309879" h="289560">
                <a:moveTo>
                  <a:pt x="309371" y="0"/>
                </a:moveTo>
                <a:lnTo>
                  <a:pt x="227710" y="24256"/>
                </a:lnTo>
                <a:lnTo>
                  <a:pt x="246992" y="44855"/>
                </a:lnTo>
                <a:lnTo>
                  <a:pt x="256285" y="36156"/>
                </a:lnTo>
                <a:lnTo>
                  <a:pt x="295978" y="36156"/>
                </a:lnTo>
                <a:lnTo>
                  <a:pt x="309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41135" y="5830570"/>
            <a:ext cx="273685" cy="266700"/>
          </a:xfrm>
          <a:custGeom>
            <a:avLst/>
            <a:gdLst/>
            <a:ahLst/>
            <a:cxnLst/>
            <a:rect l="l" t="t" r="r" b="b"/>
            <a:pathLst>
              <a:path w="273685" h="266700">
                <a:moveTo>
                  <a:pt x="212025" y="220220"/>
                </a:moveTo>
                <a:lnTo>
                  <a:pt x="192404" y="240423"/>
                </a:lnTo>
                <a:lnTo>
                  <a:pt x="273558" y="266191"/>
                </a:lnTo>
                <a:lnTo>
                  <a:pt x="260594" y="229044"/>
                </a:lnTo>
                <a:lnTo>
                  <a:pt x="221106" y="229044"/>
                </a:lnTo>
                <a:lnTo>
                  <a:pt x="212025" y="220220"/>
                </a:lnTo>
                <a:close/>
              </a:path>
              <a:path w="273685" h="266700">
                <a:moveTo>
                  <a:pt x="225845" y="205991"/>
                </a:moveTo>
                <a:lnTo>
                  <a:pt x="212025" y="220220"/>
                </a:lnTo>
                <a:lnTo>
                  <a:pt x="221106" y="229044"/>
                </a:lnTo>
                <a:lnTo>
                  <a:pt x="234950" y="214833"/>
                </a:lnTo>
                <a:lnTo>
                  <a:pt x="225845" y="205991"/>
                </a:lnTo>
                <a:close/>
              </a:path>
              <a:path w="273685" h="266700">
                <a:moveTo>
                  <a:pt x="245490" y="185762"/>
                </a:moveTo>
                <a:lnTo>
                  <a:pt x="225845" y="205991"/>
                </a:lnTo>
                <a:lnTo>
                  <a:pt x="234950" y="214833"/>
                </a:lnTo>
                <a:lnTo>
                  <a:pt x="221106" y="229044"/>
                </a:lnTo>
                <a:lnTo>
                  <a:pt x="260594" y="229044"/>
                </a:lnTo>
                <a:lnTo>
                  <a:pt x="245490" y="185762"/>
                </a:lnTo>
                <a:close/>
              </a:path>
              <a:path w="273685" h="266700">
                <a:moveTo>
                  <a:pt x="13715" y="0"/>
                </a:moveTo>
                <a:lnTo>
                  <a:pt x="0" y="14211"/>
                </a:lnTo>
                <a:lnTo>
                  <a:pt x="212025" y="220220"/>
                </a:lnTo>
                <a:lnTo>
                  <a:pt x="225845" y="20599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08947" y="3582923"/>
            <a:ext cx="245110" cy="1986280"/>
          </a:xfrm>
          <a:custGeom>
            <a:avLst/>
            <a:gdLst/>
            <a:ahLst/>
            <a:cxnLst/>
            <a:rect l="l" t="t" r="r" b="b"/>
            <a:pathLst>
              <a:path w="245109" h="1986279">
                <a:moveTo>
                  <a:pt x="190155" y="1970532"/>
                </a:moveTo>
                <a:lnTo>
                  <a:pt x="0" y="1970532"/>
                </a:lnTo>
                <a:lnTo>
                  <a:pt x="0" y="1985772"/>
                </a:lnTo>
                <a:lnTo>
                  <a:pt x="201929" y="1985772"/>
                </a:lnTo>
                <a:lnTo>
                  <a:pt x="205231" y="1982342"/>
                </a:lnTo>
                <a:lnTo>
                  <a:pt x="205358" y="1978152"/>
                </a:lnTo>
                <a:lnTo>
                  <a:pt x="190119" y="1978152"/>
                </a:lnTo>
                <a:lnTo>
                  <a:pt x="190155" y="1970532"/>
                </a:lnTo>
                <a:close/>
              </a:path>
              <a:path w="245109" h="1986279">
                <a:moveTo>
                  <a:pt x="199328" y="76174"/>
                </a:moveTo>
                <a:lnTo>
                  <a:pt x="190119" y="1978152"/>
                </a:lnTo>
                <a:lnTo>
                  <a:pt x="197738" y="1970532"/>
                </a:lnTo>
                <a:lnTo>
                  <a:pt x="205395" y="1970532"/>
                </a:lnTo>
                <a:lnTo>
                  <a:pt x="214568" y="76225"/>
                </a:lnTo>
                <a:lnTo>
                  <a:pt x="199328" y="76174"/>
                </a:lnTo>
                <a:close/>
              </a:path>
              <a:path w="245109" h="1986279">
                <a:moveTo>
                  <a:pt x="205395" y="1970532"/>
                </a:moveTo>
                <a:lnTo>
                  <a:pt x="197738" y="1970532"/>
                </a:lnTo>
                <a:lnTo>
                  <a:pt x="190119" y="1978152"/>
                </a:lnTo>
                <a:lnTo>
                  <a:pt x="205358" y="1978152"/>
                </a:lnTo>
                <a:lnTo>
                  <a:pt x="205395" y="1970532"/>
                </a:lnTo>
                <a:close/>
              </a:path>
              <a:path w="245109" h="1986279">
                <a:moveTo>
                  <a:pt x="238644" y="63500"/>
                </a:moveTo>
                <a:lnTo>
                  <a:pt x="214629" y="63500"/>
                </a:lnTo>
                <a:lnTo>
                  <a:pt x="214568" y="76225"/>
                </a:lnTo>
                <a:lnTo>
                  <a:pt x="244982" y="76326"/>
                </a:lnTo>
                <a:lnTo>
                  <a:pt x="238644" y="63500"/>
                </a:lnTo>
                <a:close/>
              </a:path>
              <a:path w="245109" h="1986279">
                <a:moveTo>
                  <a:pt x="214629" y="63500"/>
                </a:moveTo>
                <a:lnTo>
                  <a:pt x="199390" y="63500"/>
                </a:lnTo>
                <a:lnTo>
                  <a:pt x="199328" y="76174"/>
                </a:lnTo>
                <a:lnTo>
                  <a:pt x="214568" y="76225"/>
                </a:lnTo>
                <a:lnTo>
                  <a:pt x="214629" y="63500"/>
                </a:lnTo>
                <a:close/>
              </a:path>
              <a:path w="245109" h="1986279">
                <a:moveTo>
                  <a:pt x="207263" y="0"/>
                </a:moveTo>
                <a:lnTo>
                  <a:pt x="168782" y="76073"/>
                </a:lnTo>
                <a:lnTo>
                  <a:pt x="199328" y="76174"/>
                </a:lnTo>
                <a:lnTo>
                  <a:pt x="199390" y="63500"/>
                </a:lnTo>
                <a:lnTo>
                  <a:pt x="238644" y="63500"/>
                </a:lnTo>
                <a:lnTo>
                  <a:pt x="207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41" y="767029"/>
            <a:ext cx="3877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z="5000" spc="16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z="5000"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774" y="1570685"/>
            <a:ext cx="5755640" cy="24345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762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An </a:t>
            </a:r>
            <a:r>
              <a:rPr sz="2800" spc="-10" dirty="0">
                <a:solidFill>
                  <a:srgbClr val="2D2B20"/>
                </a:solidFill>
                <a:latin typeface="Tw Cen MT"/>
                <a:cs typeface="Tw Cen MT"/>
              </a:rPr>
              <a:t>organized </a:t>
            </a:r>
            <a:r>
              <a:rPr sz="2800" spc="-60" dirty="0">
                <a:solidFill>
                  <a:srgbClr val="2D2B20"/>
                </a:solidFill>
                <a:latin typeface="Tw Cen MT"/>
                <a:cs typeface="Tw Cen MT"/>
              </a:rPr>
              <a:t>way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learning </a:t>
            </a:r>
            <a:r>
              <a:rPr sz="2800" dirty="0">
                <a:solidFill>
                  <a:srgbClr val="2D2B20"/>
                </a:solidFill>
                <a:latin typeface="Tw Cen MT"/>
                <a:cs typeface="Tw Cen MT"/>
              </a:rPr>
              <a:t>about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the  natural</a:t>
            </a:r>
            <a:r>
              <a:rPr sz="2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2D2B20"/>
                </a:solidFill>
                <a:latin typeface="Tw Cen MT"/>
                <a:cs typeface="Tw Cen MT"/>
              </a:rPr>
              <a:t>world</a:t>
            </a:r>
            <a:endParaRPr sz="2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19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1. Ask a 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question </a:t>
            </a:r>
            <a:r>
              <a:rPr sz="1800" dirty="0">
                <a:solidFill>
                  <a:srgbClr val="FF0000"/>
                </a:solidFill>
                <a:latin typeface="Tw Cen MT"/>
                <a:cs typeface="Tw Cen MT"/>
              </a:rPr>
              <a:t>and collect</a:t>
            </a:r>
            <a:r>
              <a:rPr sz="1800" spc="-3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information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0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2. 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Form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Hypothesis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3. </a:t>
            </a:r>
            <a:r>
              <a:rPr sz="1800" spc="-40" dirty="0">
                <a:solidFill>
                  <a:srgbClr val="2D2B20"/>
                </a:solidFill>
                <a:latin typeface="Tw Cen MT"/>
                <a:cs typeface="Tw Cen MT"/>
              </a:rPr>
              <a:t>Test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the Hypothesis / Experimental</a:t>
            </a:r>
            <a:r>
              <a:rPr sz="1800" spc="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procedure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4.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Collect, </a:t>
            </a:r>
            <a:r>
              <a:rPr sz="1800" spc="-10" dirty="0">
                <a:solidFill>
                  <a:srgbClr val="2D2B20"/>
                </a:solidFill>
                <a:latin typeface="Tw Cen MT"/>
                <a:cs typeface="Tw Cen MT"/>
              </a:rPr>
              <a:t>Record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&amp; Analyze</a:t>
            </a:r>
            <a:r>
              <a:rPr sz="1800" spc="-3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Data</a:t>
            </a:r>
            <a:endParaRPr sz="18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3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5. </a:t>
            </a:r>
            <a:r>
              <a:rPr sz="1800" spc="-5" dirty="0">
                <a:solidFill>
                  <a:srgbClr val="2D2B20"/>
                </a:solidFill>
                <a:latin typeface="Tw Cen MT"/>
                <a:cs typeface="Tw Cen MT"/>
              </a:rPr>
              <a:t>Draw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conclusions &amp; Communicate</a:t>
            </a:r>
            <a:r>
              <a:rPr sz="1800" spc="-6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2D2B20"/>
                </a:solidFill>
                <a:latin typeface="Tw Cen MT"/>
                <a:cs typeface="Tw Cen MT"/>
              </a:rPr>
              <a:t>Findings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9179" y="1766980"/>
            <a:ext cx="1910078" cy="304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808481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SCIENTIFIC</a:t>
            </a:r>
            <a:r>
              <a:rPr spc="130" dirty="0">
                <a:solidFill>
                  <a:srgbClr val="464233"/>
                </a:solidFill>
                <a:latin typeface="Tw Cen MT Condensed"/>
                <a:cs typeface="Tw Cen MT Condensed"/>
              </a:rPr>
              <a:t> </a:t>
            </a:r>
            <a:r>
              <a:rPr spc="75" dirty="0">
                <a:solidFill>
                  <a:srgbClr val="464233"/>
                </a:solidFill>
                <a:latin typeface="Tw Cen MT Condensed"/>
                <a:cs typeface="Tw Cen MT Condensed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4450" y="1592326"/>
            <a:ext cx="6113145" cy="39687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313180" indent="16510">
              <a:lnSpc>
                <a:spcPts val="3460"/>
              </a:lnSpc>
              <a:spcBef>
                <a:spcPts val="535"/>
              </a:spcBef>
            </a:pPr>
            <a:r>
              <a:rPr sz="3200" b="1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1.Ask a question and</a:t>
            </a:r>
            <a:r>
              <a:rPr sz="3200" b="1" u="heavy" spc="-6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 </a:t>
            </a:r>
            <a:r>
              <a:rPr sz="3200" b="1" u="heavy" spc="-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collect  </a:t>
            </a:r>
            <a:r>
              <a:rPr sz="3200" b="1" u="heavy" spc="5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information</a:t>
            </a:r>
            <a:endParaRPr sz="3200">
              <a:latin typeface="Tw Cen MT"/>
              <a:cs typeface="Tw Cen MT"/>
            </a:endParaRPr>
          </a:p>
          <a:p>
            <a:pPr marL="186055" marR="1399540" indent="-186690">
              <a:lnSpc>
                <a:spcPct val="100000"/>
              </a:lnSpc>
              <a:spcBef>
                <a:spcPts val="9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Questions arise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from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scientific</a:t>
            </a:r>
            <a:r>
              <a:rPr sz="2400" spc="-9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inquiry</a:t>
            </a:r>
            <a:endParaRPr sz="2400">
              <a:latin typeface="Tw Cen MT"/>
              <a:cs typeface="Tw Cen MT"/>
            </a:endParaRPr>
          </a:p>
          <a:p>
            <a:pPr marL="368935" marR="1966595" lvl="1" indent="-369570">
              <a:lnSpc>
                <a:spcPct val="100000"/>
              </a:lnSpc>
              <a:spcBef>
                <a:spcPts val="390"/>
              </a:spcBef>
              <a:buClr>
                <a:srgbClr val="9CBDBC"/>
              </a:buClr>
              <a:buFont typeface="Wingdings 3"/>
              <a:buChar char=""/>
              <a:tabLst>
                <a:tab pos="369570" algn="l"/>
              </a:tabLst>
            </a:pPr>
            <a:r>
              <a:rPr sz="2000" spc="-5" dirty="0">
                <a:solidFill>
                  <a:srgbClr val="2D2B20"/>
                </a:solidFill>
                <a:latin typeface="Tw Cen MT"/>
                <a:cs typeface="Tw Cen MT"/>
              </a:rPr>
              <a:t>Inquiry….thinking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about</a:t>
            </a:r>
            <a:r>
              <a:rPr sz="2000" spc="-7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2D2B20"/>
                </a:solidFill>
                <a:latin typeface="Tw Cen MT"/>
                <a:cs typeface="Tw Cen MT"/>
              </a:rPr>
              <a:t>something!</a:t>
            </a:r>
            <a:endParaRPr sz="2000">
              <a:latin typeface="Tw Cen MT"/>
              <a:cs typeface="Tw Cen MT"/>
            </a:endParaRPr>
          </a:p>
          <a:p>
            <a:pPr marL="186055" marR="1995170" indent="-186690">
              <a:lnSpc>
                <a:spcPct val="100000"/>
              </a:lnSpc>
              <a:spcBef>
                <a:spcPts val="28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Inquiry begins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with</a:t>
            </a:r>
            <a:r>
              <a:rPr sz="2400" spc="-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observations</a:t>
            </a:r>
            <a:endParaRPr sz="2400">
              <a:latin typeface="Tw Cen MT"/>
              <a:cs typeface="Tw Cen MT"/>
            </a:endParaRPr>
          </a:p>
          <a:p>
            <a:pPr marL="368935" marR="494665" lvl="1" indent="-137160">
              <a:lnSpc>
                <a:spcPts val="2590"/>
              </a:lnSpc>
              <a:spcBef>
                <a:spcPts val="640"/>
              </a:spcBef>
              <a:buClr>
                <a:srgbClr val="9CBDBC"/>
              </a:buClr>
              <a:buFont typeface="Wingdings 3"/>
              <a:buChar char=""/>
              <a:tabLst>
                <a:tab pos="369570" algn="l"/>
              </a:tabLst>
            </a:pPr>
            <a:r>
              <a:rPr sz="2400" b="1" dirty="0">
                <a:solidFill>
                  <a:srgbClr val="2D2B20"/>
                </a:solidFill>
                <a:latin typeface="Tw Cen MT"/>
                <a:cs typeface="Tw Cen MT"/>
              </a:rPr>
              <a:t>Observation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: a direct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method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gathering 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endParaRPr sz="2400">
              <a:latin typeface="Tw Cen MT"/>
              <a:cs typeface="Tw Cen MT"/>
            </a:endParaRPr>
          </a:p>
          <a:p>
            <a:pPr marL="186055" indent="-137795">
              <a:lnSpc>
                <a:spcPct val="100000"/>
              </a:lnSpc>
              <a:spcBef>
                <a:spcPts val="275"/>
              </a:spcBef>
              <a:buClr>
                <a:srgbClr val="9CBDBC"/>
              </a:buClr>
              <a:buFont typeface="Wingdings 3"/>
              <a:buChar char=""/>
              <a:tabLst>
                <a:tab pos="186690" algn="l"/>
              </a:tabLst>
            </a:pP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The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processing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of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information leads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to</a:t>
            </a:r>
            <a:r>
              <a:rPr sz="2400" spc="20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u="heavy" dirty="0">
                <a:solidFill>
                  <a:srgbClr val="2D2B20"/>
                </a:solidFill>
                <a:uFill>
                  <a:solidFill>
                    <a:srgbClr val="2D2B20"/>
                  </a:solidFill>
                </a:uFill>
                <a:latin typeface="Tw Cen MT"/>
                <a:cs typeface="Tw Cen MT"/>
              </a:rPr>
              <a:t>inferences</a:t>
            </a:r>
            <a:endParaRPr sz="2400">
              <a:latin typeface="Tw Cen MT"/>
              <a:cs typeface="Tw Cen MT"/>
            </a:endParaRPr>
          </a:p>
          <a:p>
            <a:pPr marL="368935" marR="128905" lvl="1" indent="-137160">
              <a:lnSpc>
                <a:spcPts val="2590"/>
              </a:lnSpc>
              <a:spcBef>
                <a:spcPts val="645"/>
              </a:spcBef>
              <a:buClr>
                <a:srgbClr val="9CBDBC"/>
              </a:buClr>
              <a:buFont typeface="Wingdings 3"/>
              <a:buChar char=""/>
              <a:tabLst>
                <a:tab pos="369570" algn="l"/>
              </a:tabLst>
            </a:pPr>
            <a:r>
              <a:rPr sz="2400" b="1" spc="5" dirty="0">
                <a:solidFill>
                  <a:srgbClr val="2D2B20"/>
                </a:solidFill>
                <a:latin typeface="Tw Cen MT"/>
                <a:cs typeface="Tw Cen MT"/>
              </a:rPr>
              <a:t>Inference</a:t>
            </a:r>
            <a:r>
              <a:rPr sz="2400" spc="5" dirty="0">
                <a:solidFill>
                  <a:srgbClr val="2D2B20"/>
                </a:solidFill>
                <a:latin typeface="Tw Cen MT"/>
                <a:cs typeface="Tw Cen MT"/>
              </a:rPr>
              <a:t>: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logical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conclusions </a:t>
            </a:r>
            <a:r>
              <a:rPr sz="2400" spc="-10" dirty="0">
                <a:solidFill>
                  <a:srgbClr val="2D2B20"/>
                </a:solidFill>
                <a:latin typeface="Tw Cen MT"/>
                <a:cs typeface="Tw Cen MT"/>
              </a:rPr>
              <a:t>drawn from 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previously collected </a:t>
            </a:r>
            <a:r>
              <a:rPr sz="2400" spc="-5" dirty="0">
                <a:solidFill>
                  <a:srgbClr val="2D2B20"/>
                </a:solidFill>
                <a:latin typeface="Tw Cen MT"/>
                <a:cs typeface="Tw Cen MT"/>
              </a:rPr>
              <a:t>information</a:t>
            </a:r>
            <a:r>
              <a:rPr sz="2400" spc="-35" dirty="0">
                <a:solidFill>
                  <a:srgbClr val="2D2B2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2D2B20"/>
                </a:solidFill>
                <a:latin typeface="Tw Cen MT"/>
                <a:cs typeface="Tw Cen MT"/>
              </a:rPr>
              <a:t>(observations)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89746" y="4775087"/>
            <a:ext cx="1040765" cy="784860"/>
          </a:xfrm>
          <a:custGeom>
            <a:avLst/>
            <a:gdLst/>
            <a:ahLst/>
            <a:cxnLst/>
            <a:rect l="l" t="t" r="r" b="b"/>
            <a:pathLst>
              <a:path w="1040765" h="784860">
                <a:moveTo>
                  <a:pt x="1040259" y="784464"/>
                </a:moveTo>
                <a:lnTo>
                  <a:pt x="1040259" y="0"/>
                </a:lnTo>
                <a:lnTo>
                  <a:pt x="0" y="0"/>
                </a:lnTo>
                <a:lnTo>
                  <a:pt x="0" y="784464"/>
                </a:lnTo>
                <a:lnTo>
                  <a:pt x="1040259" y="784464"/>
                </a:lnTo>
                <a:close/>
              </a:path>
            </a:pathLst>
          </a:custGeom>
          <a:solidFill>
            <a:srgbClr val="8B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5337" y="3043542"/>
            <a:ext cx="1471295" cy="974090"/>
          </a:xfrm>
          <a:custGeom>
            <a:avLst/>
            <a:gdLst/>
            <a:ahLst/>
            <a:cxnLst/>
            <a:rect l="l" t="t" r="r" b="b"/>
            <a:pathLst>
              <a:path w="1471295" h="974089">
                <a:moveTo>
                  <a:pt x="872150" y="0"/>
                </a:moveTo>
                <a:lnTo>
                  <a:pt x="730297" y="10489"/>
                </a:lnTo>
                <a:lnTo>
                  <a:pt x="651486" y="20978"/>
                </a:lnTo>
                <a:lnTo>
                  <a:pt x="577938" y="36713"/>
                </a:lnTo>
                <a:lnTo>
                  <a:pt x="441328" y="78880"/>
                </a:lnTo>
                <a:lnTo>
                  <a:pt x="315246" y="142027"/>
                </a:lnTo>
                <a:lnTo>
                  <a:pt x="257448" y="173705"/>
                </a:lnTo>
                <a:lnTo>
                  <a:pt x="210157" y="210419"/>
                </a:lnTo>
                <a:lnTo>
                  <a:pt x="162887" y="252586"/>
                </a:lnTo>
                <a:lnTo>
                  <a:pt x="120839" y="294754"/>
                </a:lnTo>
                <a:lnTo>
                  <a:pt x="84075" y="336712"/>
                </a:lnTo>
                <a:lnTo>
                  <a:pt x="57798" y="378880"/>
                </a:lnTo>
                <a:lnTo>
                  <a:pt x="31541" y="426250"/>
                </a:lnTo>
                <a:lnTo>
                  <a:pt x="15770" y="473621"/>
                </a:lnTo>
                <a:lnTo>
                  <a:pt x="5263" y="520992"/>
                </a:lnTo>
                <a:lnTo>
                  <a:pt x="0" y="573628"/>
                </a:lnTo>
                <a:lnTo>
                  <a:pt x="5263" y="620998"/>
                </a:lnTo>
                <a:lnTo>
                  <a:pt x="21034" y="668369"/>
                </a:lnTo>
                <a:lnTo>
                  <a:pt x="36784" y="710474"/>
                </a:lnTo>
                <a:lnTo>
                  <a:pt x="63061" y="752579"/>
                </a:lnTo>
                <a:lnTo>
                  <a:pt x="94582" y="789418"/>
                </a:lnTo>
                <a:lnTo>
                  <a:pt x="136609" y="826257"/>
                </a:lnTo>
                <a:lnTo>
                  <a:pt x="178637" y="857830"/>
                </a:lnTo>
                <a:lnTo>
                  <a:pt x="225928" y="884159"/>
                </a:lnTo>
                <a:lnTo>
                  <a:pt x="278462" y="910466"/>
                </a:lnTo>
                <a:lnTo>
                  <a:pt x="336260" y="931529"/>
                </a:lnTo>
                <a:lnTo>
                  <a:pt x="399301" y="947305"/>
                </a:lnTo>
                <a:lnTo>
                  <a:pt x="462342" y="957837"/>
                </a:lnTo>
                <a:lnTo>
                  <a:pt x="530647" y="968368"/>
                </a:lnTo>
                <a:lnTo>
                  <a:pt x="598952" y="973634"/>
                </a:lnTo>
                <a:lnTo>
                  <a:pt x="746068" y="963103"/>
                </a:lnTo>
                <a:lnTo>
                  <a:pt x="819616" y="952571"/>
                </a:lnTo>
                <a:lnTo>
                  <a:pt x="893164" y="936795"/>
                </a:lnTo>
                <a:lnTo>
                  <a:pt x="966712" y="915732"/>
                </a:lnTo>
                <a:lnTo>
                  <a:pt x="1035016" y="894690"/>
                </a:lnTo>
                <a:lnTo>
                  <a:pt x="1098078" y="863096"/>
                </a:lnTo>
                <a:lnTo>
                  <a:pt x="1213654" y="799949"/>
                </a:lnTo>
                <a:lnTo>
                  <a:pt x="1266188" y="763089"/>
                </a:lnTo>
                <a:lnTo>
                  <a:pt x="1313479" y="720984"/>
                </a:lnTo>
                <a:lnTo>
                  <a:pt x="1387027" y="636775"/>
                </a:lnTo>
                <a:lnTo>
                  <a:pt x="1418547" y="594670"/>
                </a:lnTo>
                <a:lnTo>
                  <a:pt x="1439561" y="547299"/>
                </a:lnTo>
                <a:lnTo>
                  <a:pt x="1455332" y="499929"/>
                </a:lnTo>
                <a:lnTo>
                  <a:pt x="1465838" y="452558"/>
                </a:lnTo>
                <a:lnTo>
                  <a:pt x="1471102" y="399859"/>
                </a:lnTo>
                <a:lnTo>
                  <a:pt x="1465838" y="352656"/>
                </a:lnTo>
                <a:lnTo>
                  <a:pt x="1455332" y="305244"/>
                </a:lnTo>
                <a:lnTo>
                  <a:pt x="1434318" y="263076"/>
                </a:lnTo>
                <a:lnTo>
                  <a:pt x="1408040" y="220908"/>
                </a:lnTo>
                <a:lnTo>
                  <a:pt x="1376520" y="184195"/>
                </a:lnTo>
                <a:lnTo>
                  <a:pt x="1339756" y="147272"/>
                </a:lnTo>
                <a:lnTo>
                  <a:pt x="1292465" y="115803"/>
                </a:lnTo>
                <a:lnTo>
                  <a:pt x="1245174" y="89370"/>
                </a:lnTo>
                <a:lnTo>
                  <a:pt x="1192640" y="63146"/>
                </a:lnTo>
                <a:lnTo>
                  <a:pt x="1134842" y="41957"/>
                </a:lnTo>
                <a:lnTo>
                  <a:pt x="1077044" y="26223"/>
                </a:lnTo>
                <a:lnTo>
                  <a:pt x="1008760" y="15734"/>
                </a:lnTo>
                <a:lnTo>
                  <a:pt x="945698" y="5244"/>
                </a:lnTo>
                <a:lnTo>
                  <a:pt x="872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73276" y="3275150"/>
            <a:ext cx="247015" cy="305435"/>
          </a:xfrm>
          <a:custGeom>
            <a:avLst/>
            <a:gdLst/>
            <a:ahLst/>
            <a:cxnLst/>
            <a:rect l="l" t="t" r="r" b="b"/>
            <a:pathLst>
              <a:path w="247015" h="305435">
                <a:moveTo>
                  <a:pt x="126081" y="0"/>
                </a:moveTo>
                <a:lnTo>
                  <a:pt x="78811" y="15734"/>
                </a:lnTo>
                <a:lnTo>
                  <a:pt x="36784" y="47202"/>
                </a:lnTo>
                <a:lnTo>
                  <a:pt x="10506" y="105104"/>
                </a:lnTo>
                <a:lnTo>
                  <a:pt x="0" y="136782"/>
                </a:lnTo>
                <a:lnTo>
                  <a:pt x="0" y="184195"/>
                </a:lnTo>
                <a:lnTo>
                  <a:pt x="5242" y="231482"/>
                </a:lnTo>
                <a:lnTo>
                  <a:pt x="21013" y="268321"/>
                </a:lnTo>
                <a:lnTo>
                  <a:pt x="47291" y="305160"/>
                </a:lnTo>
                <a:lnTo>
                  <a:pt x="94561" y="294649"/>
                </a:lnTo>
                <a:lnTo>
                  <a:pt x="157623" y="284118"/>
                </a:lnTo>
                <a:lnTo>
                  <a:pt x="215400" y="284118"/>
                </a:lnTo>
                <a:lnTo>
                  <a:pt x="236414" y="247279"/>
                </a:lnTo>
                <a:lnTo>
                  <a:pt x="246920" y="205174"/>
                </a:lnTo>
                <a:lnTo>
                  <a:pt x="246920" y="142027"/>
                </a:lnTo>
                <a:lnTo>
                  <a:pt x="241678" y="110349"/>
                </a:lnTo>
                <a:lnTo>
                  <a:pt x="225907" y="78880"/>
                </a:lnTo>
                <a:lnTo>
                  <a:pt x="215400" y="52447"/>
                </a:lnTo>
                <a:lnTo>
                  <a:pt x="194386" y="31468"/>
                </a:lnTo>
                <a:lnTo>
                  <a:pt x="173373" y="15734"/>
                </a:lnTo>
                <a:lnTo>
                  <a:pt x="147095" y="5244"/>
                </a:lnTo>
                <a:lnTo>
                  <a:pt x="126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20567" y="3264451"/>
            <a:ext cx="105068" cy="18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98659" y="3243472"/>
            <a:ext cx="194386" cy="24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0252" y="3890862"/>
            <a:ext cx="1607820" cy="1000125"/>
          </a:xfrm>
          <a:custGeom>
            <a:avLst/>
            <a:gdLst/>
            <a:ahLst/>
            <a:cxnLst/>
            <a:rect l="l" t="t" r="r" b="b"/>
            <a:pathLst>
              <a:path w="1607820" h="1000125">
                <a:moveTo>
                  <a:pt x="1331680" y="642103"/>
                </a:moveTo>
                <a:lnTo>
                  <a:pt x="1171605" y="642103"/>
                </a:lnTo>
                <a:lnTo>
                  <a:pt x="1203126" y="684208"/>
                </a:lnTo>
                <a:lnTo>
                  <a:pt x="1266188" y="778949"/>
                </a:lnTo>
                <a:lnTo>
                  <a:pt x="1329229" y="894753"/>
                </a:lnTo>
                <a:lnTo>
                  <a:pt x="1350242" y="947389"/>
                </a:lnTo>
                <a:lnTo>
                  <a:pt x="1355485" y="973697"/>
                </a:lnTo>
                <a:lnTo>
                  <a:pt x="1355485" y="1000005"/>
                </a:lnTo>
                <a:lnTo>
                  <a:pt x="1408040" y="1000005"/>
                </a:lnTo>
                <a:lnTo>
                  <a:pt x="1481588" y="978963"/>
                </a:lnTo>
                <a:lnTo>
                  <a:pt x="1523615" y="957900"/>
                </a:lnTo>
                <a:lnTo>
                  <a:pt x="1565643" y="926327"/>
                </a:lnTo>
                <a:lnTo>
                  <a:pt x="1607775" y="878956"/>
                </a:lnTo>
                <a:lnTo>
                  <a:pt x="1586656" y="873690"/>
                </a:lnTo>
                <a:lnTo>
                  <a:pt x="1544629" y="857914"/>
                </a:lnTo>
                <a:lnTo>
                  <a:pt x="1518373" y="852648"/>
                </a:lnTo>
                <a:lnTo>
                  <a:pt x="1408040" y="852648"/>
                </a:lnTo>
                <a:lnTo>
                  <a:pt x="1392270" y="784215"/>
                </a:lnTo>
                <a:lnTo>
                  <a:pt x="1365992" y="715802"/>
                </a:lnTo>
                <a:lnTo>
                  <a:pt x="1331680" y="642103"/>
                </a:lnTo>
                <a:close/>
              </a:path>
              <a:path w="1607820" h="1000125">
                <a:moveTo>
                  <a:pt x="31520" y="105251"/>
                </a:moveTo>
                <a:lnTo>
                  <a:pt x="21013" y="147356"/>
                </a:lnTo>
                <a:lnTo>
                  <a:pt x="15749" y="199992"/>
                </a:lnTo>
                <a:lnTo>
                  <a:pt x="5242" y="268426"/>
                </a:lnTo>
                <a:lnTo>
                  <a:pt x="0" y="342104"/>
                </a:lnTo>
                <a:lnTo>
                  <a:pt x="10506" y="510523"/>
                </a:lnTo>
                <a:lnTo>
                  <a:pt x="31520" y="599998"/>
                </a:lnTo>
                <a:lnTo>
                  <a:pt x="63040" y="684208"/>
                </a:lnTo>
                <a:lnTo>
                  <a:pt x="84054" y="721068"/>
                </a:lnTo>
                <a:lnTo>
                  <a:pt x="110332" y="757907"/>
                </a:lnTo>
                <a:lnTo>
                  <a:pt x="141852" y="794746"/>
                </a:lnTo>
                <a:lnTo>
                  <a:pt x="173373" y="826320"/>
                </a:lnTo>
                <a:lnTo>
                  <a:pt x="215400" y="852648"/>
                </a:lnTo>
                <a:lnTo>
                  <a:pt x="257427" y="873690"/>
                </a:lnTo>
                <a:lnTo>
                  <a:pt x="304718" y="894753"/>
                </a:lnTo>
                <a:lnTo>
                  <a:pt x="362517" y="910529"/>
                </a:lnTo>
                <a:lnTo>
                  <a:pt x="493862" y="921061"/>
                </a:lnTo>
                <a:lnTo>
                  <a:pt x="646222" y="910529"/>
                </a:lnTo>
                <a:lnTo>
                  <a:pt x="735540" y="889487"/>
                </a:lnTo>
                <a:lnTo>
                  <a:pt x="830102" y="868425"/>
                </a:lnTo>
                <a:lnTo>
                  <a:pt x="851116" y="852648"/>
                </a:lnTo>
                <a:lnTo>
                  <a:pt x="1171605" y="642103"/>
                </a:lnTo>
                <a:lnTo>
                  <a:pt x="1331680" y="642103"/>
                </a:lnTo>
                <a:lnTo>
                  <a:pt x="1329229" y="636838"/>
                </a:lnTo>
                <a:lnTo>
                  <a:pt x="1311219" y="605264"/>
                </a:lnTo>
                <a:lnTo>
                  <a:pt x="872129" y="605264"/>
                </a:lnTo>
                <a:lnTo>
                  <a:pt x="963504" y="184195"/>
                </a:lnTo>
                <a:lnTo>
                  <a:pt x="441328" y="184195"/>
                </a:lnTo>
                <a:lnTo>
                  <a:pt x="346746" y="178950"/>
                </a:lnTo>
                <a:lnTo>
                  <a:pt x="246920" y="163153"/>
                </a:lnTo>
                <a:lnTo>
                  <a:pt x="141852" y="142090"/>
                </a:lnTo>
                <a:lnTo>
                  <a:pt x="31520" y="105251"/>
                </a:lnTo>
                <a:close/>
              </a:path>
              <a:path w="1607820" h="1000125">
                <a:moveTo>
                  <a:pt x="1481588" y="847383"/>
                </a:moveTo>
                <a:lnTo>
                  <a:pt x="1444804" y="847383"/>
                </a:lnTo>
                <a:lnTo>
                  <a:pt x="1408040" y="852648"/>
                </a:lnTo>
                <a:lnTo>
                  <a:pt x="1518373" y="852648"/>
                </a:lnTo>
                <a:lnTo>
                  <a:pt x="1481588" y="847383"/>
                </a:lnTo>
                <a:close/>
              </a:path>
              <a:path w="1607820" h="1000125">
                <a:moveTo>
                  <a:pt x="1103300" y="457887"/>
                </a:moveTo>
                <a:lnTo>
                  <a:pt x="1056030" y="457887"/>
                </a:lnTo>
                <a:lnTo>
                  <a:pt x="872129" y="605264"/>
                </a:lnTo>
                <a:lnTo>
                  <a:pt x="1311219" y="605264"/>
                </a:lnTo>
                <a:lnTo>
                  <a:pt x="1308215" y="599998"/>
                </a:lnTo>
                <a:lnTo>
                  <a:pt x="1281937" y="563159"/>
                </a:lnTo>
                <a:lnTo>
                  <a:pt x="1250417" y="526320"/>
                </a:lnTo>
                <a:lnTo>
                  <a:pt x="1218896" y="499992"/>
                </a:lnTo>
                <a:lnTo>
                  <a:pt x="1182112" y="478950"/>
                </a:lnTo>
                <a:lnTo>
                  <a:pt x="1145349" y="463153"/>
                </a:lnTo>
                <a:lnTo>
                  <a:pt x="1103300" y="457887"/>
                </a:lnTo>
                <a:close/>
              </a:path>
              <a:path w="1607820" h="1000125">
                <a:moveTo>
                  <a:pt x="1003475" y="0"/>
                </a:moveTo>
                <a:lnTo>
                  <a:pt x="935191" y="47370"/>
                </a:lnTo>
                <a:lnTo>
                  <a:pt x="856379" y="89475"/>
                </a:lnTo>
                <a:lnTo>
                  <a:pt x="803845" y="115783"/>
                </a:lnTo>
                <a:lnTo>
                  <a:pt x="746047" y="136845"/>
                </a:lnTo>
                <a:lnTo>
                  <a:pt x="683006" y="152622"/>
                </a:lnTo>
                <a:lnTo>
                  <a:pt x="609437" y="168419"/>
                </a:lnTo>
                <a:lnTo>
                  <a:pt x="530647" y="178950"/>
                </a:lnTo>
                <a:lnTo>
                  <a:pt x="441328" y="184195"/>
                </a:lnTo>
                <a:lnTo>
                  <a:pt x="963504" y="184195"/>
                </a:lnTo>
                <a:lnTo>
                  <a:pt x="1003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98659" y="4606665"/>
            <a:ext cx="546735" cy="584835"/>
          </a:xfrm>
          <a:custGeom>
            <a:avLst/>
            <a:gdLst/>
            <a:ahLst/>
            <a:cxnLst/>
            <a:rect l="l" t="t" r="r" b="b"/>
            <a:pathLst>
              <a:path w="546734" h="584835">
                <a:moveTo>
                  <a:pt x="89318" y="0"/>
                </a:moveTo>
                <a:lnTo>
                  <a:pt x="0" y="78943"/>
                </a:lnTo>
                <a:lnTo>
                  <a:pt x="36784" y="99985"/>
                </a:lnTo>
                <a:lnTo>
                  <a:pt x="73547" y="126314"/>
                </a:lnTo>
                <a:lnTo>
                  <a:pt x="115596" y="163153"/>
                </a:lnTo>
                <a:lnTo>
                  <a:pt x="136609" y="189482"/>
                </a:lnTo>
                <a:lnTo>
                  <a:pt x="157623" y="221055"/>
                </a:lnTo>
                <a:lnTo>
                  <a:pt x="173373" y="257894"/>
                </a:lnTo>
                <a:lnTo>
                  <a:pt x="194386" y="299999"/>
                </a:lnTo>
                <a:lnTo>
                  <a:pt x="204893" y="347370"/>
                </a:lnTo>
                <a:lnTo>
                  <a:pt x="215400" y="400006"/>
                </a:lnTo>
                <a:lnTo>
                  <a:pt x="220664" y="457908"/>
                </a:lnTo>
                <a:lnTo>
                  <a:pt x="220664" y="521055"/>
                </a:lnTo>
                <a:lnTo>
                  <a:pt x="231171" y="531586"/>
                </a:lnTo>
                <a:lnTo>
                  <a:pt x="267955" y="552628"/>
                </a:lnTo>
                <a:lnTo>
                  <a:pt x="299476" y="563159"/>
                </a:lnTo>
                <a:lnTo>
                  <a:pt x="330996" y="568425"/>
                </a:lnTo>
                <a:lnTo>
                  <a:pt x="373023" y="578956"/>
                </a:lnTo>
                <a:lnTo>
                  <a:pt x="420315" y="578956"/>
                </a:lnTo>
                <a:lnTo>
                  <a:pt x="462342" y="584222"/>
                </a:lnTo>
                <a:lnTo>
                  <a:pt x="499126" y="584222"/>
                </a:lnTo>
                <a:lnTo>
                  <a:pt x="530647" y="578956"/>
                </a:lnTo>
                <a:lnTo>
                  <a:pt x="541154" y="573691"/>
                </a:lnTo>
                <a:lnTo>
                  <a:pt x="546397" y="568425"/>
                </a:lnTo>
                <a:lnTo>
                  <a:pt x="546397" y="557894"/>
                </a:lnTo>
                <a:lnTo>
                  <a:pt x="535890" y="547383"/>
                </a:lnTo>
                <a:lnTo>
                  <a:pt x="514876" y="531586"/>
                </a:lnTo>
                <a:lnTo>
                  <a:pt x="483356" y="510523"/>
                </a:lnTo>
                <a:lnTo>
                  <a:pt x="378287" y="463153"/>
                </a:lnTo>
                <a:lnTo>
                  <a:pt x="315225" y="315796"/>
                </a:lnTo>
                <a:lnTo>
                  <a:pt x="273198" y="231586"/>
                </a:lnTo>
                <a:lnTo>
                  <a:pt x="225907" y="147356"/>
                </a:lnTo>
                <a:lnTo>
                  <a:pt x="178637" y="73678"/>
                </a:lnTo>
                <a:lnTo>
                  <a:pt x="131345" y="21041"/>
                </a:lnTo>
                <a:lnTo>
                  <a:pt x="110332" y="5265"/>
                </a:lnTo>
                <a:lnTo>
                  <a:pt x="89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6475" y="3854002"/>
            <a:ext cx="578485" cy="537210"/>
          </a:xfrm>
          <a:custGeom>
            <a:avLst/>
            <a:gdLst/>
            <a:ahLst/>
            <a:cxnLst/>
            <a:rect l="l" t="t" r="r" b="b"/>
            <a:pathLst>
              <a:path w="578484" h="537210">
                <a:moveTo>
                  <a:pt x="99825" y="378964"/>
                </a:moveTo>
                <a:lnTo>
                  <a:pt x="0" y="478971"/>
                </a:lnTo>
                <a:lnTo>
                  <a:pt x="15770" y="500013"/>
                </a:lnTo>
                <a:lnTo>
                  <a:pt x="31520" y="515810"/>
                </a:lnTo>
                <a:lnTo>
                  <a:pt x="57798" y="526341"/>
                </a:lnTo>
                <a:lnTo>
                  <a:pt x="89318" y="536852"/>
                </a:lnTo>
                <a:lnTo>
                  <a:pt x="157623" y="536852"/>
                </a:lnTo>
                <a:lnTo>
                  <a:pt x="236414" y="531607"/>
                </a:lnTo>
                <a:lnTo>
                  <a:pt x="315225" y="521075"/>
                </a:lnTo>
                <a:lnTo>
                  <a:pt x="378287" y="510544"/>
                </a:lnTo>
                <a:lnTo>
                  <a:pt x="441328" y="494747"/>
                </a:lnTo>
                <a:lnTo>
                  <a:pt x="504369" y="431600"/>
                </a:lnTo>
                <a:lnTo>
                  <a:pt x="508572" y="426334"/>
                </a:lnTo>
                <a:lnTo>
                  <a:pt x="325732" y="426334"/>
                </a:lnTo>
                <a:lnTo>
                  <a:pt x="288969" y="421069"/>
                </a:lnTo>
                <a:lnTo>
                  <a:pt x="246941" y="415803"/>
                </a:lnTo>
                <a:lnTo>
                  <a:pt x="173373" y="400027"/>
                </a:lnTo>
                <a:lnTo>
                  <a:pt x="120839" y="384230"/>
                </a:lnTo>
                <a:lnTo>
                  <a:pt x="99825" y="378964"/>
                </a:lnTo>
                <a:close/>
              </a:path>
              <a:path w="578484" h="537210">
                <a:moveTo>
                  <a:pt x="556903" y="0"/>
                </a:moveTo>
                <a:lnTo>
                  <a:pt x="509633" y="0"/>
                </a:lnTo>
                <a:lnTo>
                  <a:pt x="483356" y="5265"/>
                </a:lnTo>
                <a:lnTo>
                  <a:pt x="451835" y="10531"/>
                </a:lnTo>
                <a:lnTo>
                  <a:pt x="404544" y="63167"/>
                </a:lnTo>
                <a:lnTo>
                  <a:pt x="383530" y="100006"/>
                </a:lnTo>
                <a:lnTo>
                  <a:pt x="378287" y="115803"/>
                </a:lnTo>
                <a:lnTo>
                  <a:pt x="378287" y="126335"/>
                </a:lnTo>
                <a:lnTo>
                  <a:pt x="383530" y="136845"/>
                </a:lnTo>
                <a:lnTo>
                  <a:pt x="388794" y="142111"/>
                </a:lnTo>
                <a:lnTo>
                  <a:pt x="404544" y="152643"/>
                </a:lnTo>
                <a:lnTo>
                  <a:pt x="446571" y="152643"/>
                </a:lnTo>
                <a:lnTo>
                  <a:pt x="467585" y="226321"/>
                </a:lnTo>
                <a:lnTo>
                  <a:pt x="472849" y="284223"/>
                </a:lnTo>
                <a:lnTo>
                  <a:pt x="467585" y="331593"/>
                </a:lnTo>
                <a:lnTo>
                  <a:pt x="451835" y="368432"/>
                </a:lnTo>
                <a:lnTo>
                  <a:pt x="430821" y="394761"/>
                </a:lnTo>
                <a:lnTo>
                  <a:pt x="399301" y="410537"/>
                </a:lnTo>
                <a:lnTo>
                  <a:pt x="362517" y="421069"/>
                </a:lnTo>
                <a:lnTo>
                  <a:pt x="325732" y="426334"/>
                </a:lnTo>
                <a:lnTo>
                  <a:pt x="508572" y="426334"/>
                </a:lnTo>
                <a:lnTo>
                  <a:pt x="525383" y="405271"/>
                </a:lnTo>
                <a:lnTo>
                  <a:pt x="541154" y="373698"/>
                </a:lnTo>
                <a:lnTo>
                  <a:pt x="562167" y="310530"/>
                </a:lnTo>
                <a:lnTo>
                  <a:pt x="567410" y="252649"/>
                </a:lnTo>
                <a:lnTo>
                  <a:pt x="562167" y="200013"/>
                </a:lnTo>
                <a:lnTo>
                  <a:pt x="556903" y="157908"/>
                </a:lnTo>
                <a:lnTo>
                  <a:pt x="546397" y="121069"/>
                </a:lnTo>
                <a:lnTo>
                  <a:pt x="562167" y="89475"/>
                </a:lnTo>
                <a:lnTo>
                  <a:pt x="572674" y="63167"/>
                </a:lnTo>
                <a:lnTo>
                  <a:pt x="577917" y="42104"/>
                </a:lnTo>
                <a:lnTo>
                  <a:pt x="577917" y="26328"/>
                </a:lnTo>
                <a:lnTo>
                  <a:pt x="567410" y="5265"/>
                </a:lnTo>
                <a:lnTo>
                  <a:pt x="556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0" y="3143402"/>
            <a:ext cx="641350" cy="1169035"/>
          </a:xfrm>
          <a:custGeom>
            <a:avLst/>
            <a:gdLst/>
            <a:ahLst/>
            <a:cxnLst/>
            <a:rect l="l" t="t" r="r" b="b"/>
            <a:pathLst>
              <a:path w="641350" h="1169035">
                <a:moveTo>
                  <a:pt x="299601" y="0"/>
                </a:moveTo>
                <a:lnTo>
                  <a:pt x="231296" y="0"/>
                </a:lnTo>
                <a:lnTo>
                  <a:pt x="189269" y="5244"/>
                </a:lnTo>
                <a:lnTo>
                  <a:pt x="47414" y="163216"/>
                </a:lnTo>
                <a:lnTo>
                  <a:pt x="26399" y="242097"/>
                </a:lnTo>
                <a:lnTo>
                  <a:pt x="10637" y="331656"/>
                </a:lnTo>
                <a:lnTo>
                  <a:pt x="130" y="436908"/>
                </a:lnTo>
                <a:lnTo>
                  <a:pt x="0" y="439778"/>
                </a:lnTo>
                <a:lnTo>
                  <a:pt x="0" y="636269"/>
                </a:lnTo>
                <a:lnTo>
                  <a:pt x="15891" y="710600"/>
                </a:lnTo>
                <a:lnTo>
                  <a:pt x="31652" y="757970"/>
                </a:lnTo>
                <a:lnTo>
                  <a:pt x="52668" y="800075"/>
                </a:lnTo>
                <a:lnTo>
                  <a:pt x="78937" y="831669"/>
                </a:lnTo>
                <a:lnTo>
                  <a:pt x="641105" y="1168508"/>
                </a:lnTo>
                <a:lnTo>
                  <a:pt x="530773" y="947452"/>
                </a:lnTo>
                <a:lnTo>
                  <a:pt x="320615" y="831669"/>
                </a:lnTo>
                <a:lnTo>
                  <a:pt x="178762" y="742194"/>
                </a:lnTo>
                <a:lnTo>
                  <a:pt x="131477" y="715865"/>
                </a:lnTo>
                <a:lnTo>
                  <a:pt x="110462" y="700089"/>
                </a:lnTo>
                <a:lnTo>
                  <a:pt x="105206" y="621124"/>
                </a:lnTo>
                <a:lnTo>
                  <a:pt x="99953" y="547446"/>
                </a:lnTo>
                <a:lnTo>
                  <a:pt x="99953" y="452705"/>
                </a:lnTo>
                <a:lnTo>
                  <a:pt x="115715" y="310698"/>
                </a:lnTo>
                <a:lnTo>
                  <a:pt x="126222" y="268530"/>
                </a:lnTo>
                <a:lnTo>
                  <a:pt x="136731" y="231607"/>
                </a:lnTo>
                <a:lnTo>
                  <a:pt x="173507" y="173705"/>
                </a:lnTo>
                <a:lnTo>
                  <a:pt x="199776" y="157971"/>
                </a:lnTo>
                <a:lnTo>
                  <a:pt x="319571" y="157971"/>
                </a:lnTo>
                <a:lnTo>
                  <a:pt x="325879" y="147482"/>
                </a:lnTo>
                <a:lnTo>
                  <a:pt x="430947" y="121048"/>
                </a:lnTo>
                <a:lnTo>
                  <a:pt x="425683" y="94825"/>
                </a:lnTo>
                <a:lnTo>
                  <a:pt x="415176" y="73846"/>
                </a:lnTo>
                <a:lnTo>
                  <a:pt x="399427" y="47412"/>
                </a:lnTo>
                <a:lnTo>
                  <a:pt x="373149" y="21188"/>
                </a:lnTo>
                <a:lnTo>
                  <a:pt x="352136" y="15944"/>
                </a:lnTo>
                <a:lnTo>
                  <a:pt x="331122" y="5244"/>
                </a:lnTo>
                <a:lnTo>
                  <a:pt x="299601" y="0"/>
                </a:lnTo>
                <a:close/>
              </a:path>
              <a:path w="641350" h="1169035">
                <a:moveTo>
                  <a:pt x="319571" y="157971"/>
                </a:moveTo>
                <a:lnTo>
                  <a:pt x="199776" y="157971"/>
                </a:lnTo>
                <a:lnTo>
                  <a:pt x="215547" y="168461"/>
                </a:lnTo>
                <a:lnTo>
                  <a:pt x="247067" y="184195"/>
                </a:lnTo>
                <a:lnTo>
                  <a:pt x="268081" y="189440"/>
                </a:lnTo>
                <a:lnTo>
                  <a:pt x="289095" y="184195"/>
                </a:lnTo>
                <a:lnTo>
                  <a:pt x="310108" y="173705"/>
                </a:lnTo>
                <a:lnTo>
                  <a:pt x="319571" y="15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08467" y="2601305"/>
            <a:ext cx="704215" cy="716280"/>
          </a:xfrm>
          <a:custGeom>
            <a:avLst/>
            <a:gdLst/>
            <a:ahLst/>
            <a:cxnLst/>
            <a:rect l="l" t="t" r="r" b="b"/>
            <a:pathLst>
              <a:path w="704215" h="716279">
                <a:moveTo>
                  <a:pt x="215400" y="394824"/>
                </a:moveTo>
                <a:lnTo>
                  <a:pt x="225907" y="547341"/>
                </a:lnTo>
                <a:lnTo>
                  <a:pt x="236414" y="657900"/>
                </a:lnTo>
                <a:lnTo>
                  <a:pt x="241678" y="715802"/>
                </a:lnTo>
                <a:lnTo>
                  <a:pt x="304802" y="536852"/>
                </a:lnTo>
                <a:lnTo>
                  <a:pt x="562125" y="536852"/>
                </a:lnTo>
                <a:lnTo>
                  <a:pt x="572611" y="526362"/>
                </a:lnTo>
                <a:lnTo>
                  <a:pt x="599036" y="505383"/>
                </a:lnTo>
                <a:lnTo>
                  <a:pt x="640979" y="463215"/>
                </a:lnTo>
                <a:lnTo>
                  <a:pt x="383446" y="463215"/>
                </a:lnTo>
                <a:lnTo>
                  <a:pt x="341503" y="457971"/>
                </a:lnTo>
                <a:lnTo>
                  <a:pt x="304802" y="447481"/>
                </a:lnTo>
                <a:lnTo>
                  <a:pt x="215400" y="394824"/>
                </a:lnTo>
                <a:close/>
              </a:path>
              <a:path w="704215" h="716279">
                <a:moveTo>
                  <a:pt x="562125" y="536852"/>
                </a:moveTo>
                <a:lnTo>
                  <a:pt x="304802" y="536852"/>
                </a:lnTo>
                <a:lnTo>
                  <a:pt x="341503" y="552586"/>
                </a:lnTo>
                <a:lnTo>
                  <a:pt x="372960" y="563285"/>
                </a:lnTo>
                <a:lnTo>
                  <a:pt x="409871" y="573775"/>
                </a:lnTo>
                <a:lnTo>
                  <a:pt x="451814" y="579019"/>
                </a:lnTo>
                <a:lnTo>
                  <a:pt x="478029" y="573775"/>
                </a:lnTo>
                <a:lnTo>
                  <a:pt x="499210" y="568530"/>
                </a:lnTo>
                <a:lnTo>
                  <a:pt x="551639" y="547341"/>
                </a:lnTo>
                <a:lnTo>
                  <a:pt x="562125" y="536852"/>
                </a:lnTo>
                <a:close/>
              </a:path>
              <a:path w="704215" h="716279">
                <a:moveTo>
                  <a:pt x="607382" y="115803"/>
                </a:moveTo>
                <a:lnTo>
                  <a:pt x="262691" y="115803"/>
                </a:lnTo>
                <a:lnTo>
                  <a:pt x="299559" y="121048"/>
                </a:lnTo>
                <a:lnTo>
                  <a:pt x="341503" y="126293"/>
                </a:lnTo>
                <a:lnTo>
                  <a:pt x="415114" y="147482"/>
                </a:lnTo>
                <a:lnTo>
                  <a:pt x="483272" y="173705"/>
                </a:lnTo>
                <a:lnTo>
                  <a:pt x="514939" y="189440"/>
                </a:lnTo>
                <a:lnTo>
                  <a:pt x="535911" y="210628"/>
                </a:lnTo>
                <a:lnTo>
                  <a:pt x="562125" y="236852"/>
                </a:lnTo>
                <a:lnTo>
                  <a:pt x="577854" y="263286"/>
                </a:lnTo>
                <a:lnTo>
                  <a:pt x="588340" y="305244"/>
                </a:lnTo>
                <a:lnTo>
                  <a:pt x="583097" y="331677"/>
                </a:lnTo>
                <a:lnTo>
                  <a:pt x="572611" y="357901"/>
                </a:lnTo>
                <a:lnTo>
                  <a:pt x="551639" y="389579"/>
                </a:lnTo>
                <a:lnTo>
                  <a:pt x="525425" y="410558"/>
                </a:lnTo>
                <a:lnTo>
                  <a:pt x="493758" y="436992"/>
                </a:lnTo>
                <a:lnTo>
                  <a:pt x="457057" y="452726"/>
                </a:lnTo>
                <a:lnTo>
                  <a:pt x="420357" y="463215"/>
                </a:lnTo>
                <a:lnTo>
                  <a:pt x="640979" y="463215"/>
                </a:lnTo>
                <a:lnTo>
                  <a:pt x="672437" y="415803"/>
                </a:lnTo>
                <a:lnTo>
                  <a:pt x="688165" y="389579"/>
                </a:lnTo>
                <a:lnTo>
                  <a:pt x="693408" y="363146"/>
                </a:lnTo>
                <a:lnTo>
                  <a:pt x="704104" y="336922"/>
                </a:lnTo>
                <a:lnTo>
                  <a:pt x="704104" y="305244"/>
                </a:lnTo>
                <a:lnTo>
                  <a:pt x="698861" y="258041"/>
                </a:lnTo>
                <a:lnTo>
                  <a:pt x="682922" y="210628"/>
                </a:lnTo>
                <a:lnTo>
                  <a:pt x="651465" y="163216"/>
                </a:lnTo>
                <a:lnTo>
                  <a:pt x="614764" y="121048"/>
                </a:lnTo>
                <a:lnTo>
                  <a:pt x="607382" y="115803"/>
                </a:lnTo>
                <a:close/>
              </a:path>
              <a:path w="704215" h="716279">
                <a:moveTo>
                  <a:pt x="262691" y="0"/>
                </a:moveTo>
                <a:lnTo>
                  <a:pt x="225907" y="0"/>
                </a:lnTo>
                <a:lnTo>
                  <a:pt x="183879" y="5244"/>
                </a:lnTo>
                <a:lnTo>
                  <a:pt x="147095" y="15734"/>
                </a:lnTo>
                <a:lnTo>
                  <a:pt x="110332" y="31678"/>
                </a:lnTo>
                <a:lnTo>
                  <a:pt x="73547" y="52657"/>
                </a:lnTo>
                <a:lnTo>
                  <a:pt x="42027" y="79090"/>
                </a:lnTo>
                <a:lnTo>
                  <a:pt x="10506" y="121048"/>
                </a:lnTo>
                <a:lnTo>
                  <a:pt x="0" y="142237"/>
                </a:lnTo>
                <a:lnTo>
                  <a:pt x="0" y="173705"/>
                </a:lnTo>
                <a:lnTo>
                  <a:pt x="5242" y="205384"/>
                </a:lnTo>
                <a:lnTo>
                  <a:pt x="21013" y="236852"/>
                </a:lnTo>
                <a:lnTo>
                  <a:pt x="42027" y="263286"/>
                </a:lnTo>
                <a:lnTo>
                  <a:pt x="73547" y="279020"/>
                </a:lnTo>
                <a:lnTo>
                  <a:pt x="131345" y="178950"/>
                </a:lnTo>
                <a:lnTo>
                  <a:pt x="115575" y="168461"/>
                </a:lnTo>
                <a:lnTo>
                  <a:pt x="126081" y="157971"/>
                </a:lnTo>
                <a:lnTo>
                  <a:pt x="157602" y="136992"/>
                </a:lnTo>
                <a:lnTo>
                  <a:pt x="162866" y="136992"/>
                </a:lnTo>
                <a:lnTo>
                  <a:pt x="183879" y="131538"/>
                </a:lnTo>
                <a:lnTo>
                  <a:pt x="204893" y="121048"/>
                </a:lnTo>
                <a:lnTo>
                  <a:pt x="262691" y="115803"/>
                </a:lnTo>
                <a:lnTo>
                  <a:pt x="607382" y="115803"/>
                </a:lnTo>
                <a:lnTo>
                  <a:pt x="577854" y="94825"/>
                </a:lnTo>
                <a:lnTo>
                  <a:pt x="541154" y="73636"/>
                </a:lnTo>
                <a:lnTo>
                  <a:pt x="457057" y="31678"/>
                </a:lnTo>
                <a:lnTo>
                  <a:pt x="362475" y="10489"/>
                </a:lnTo>
                <a:lnTo>
                  <a:pt x="310045" y="5244"/>
                </a:lnTo>
                <a:lnTo>
                  <a:pt x="262691" y="0"/>
                </a:lnTo>
                <a:close/>
              </a:path>
            </a:pathLst>
          </a:custGeom>
          <a:solidFill>
            <a:srgbClr val="8B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0827" y="3343542"/>
            <a:ext cx="189143" cy="189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45231" y="2743543"/>
            <a:ext cx="168130" cy="163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0529" y="3654009"/>
            <a:ext cx="283845" cy="168910"/>
          </a:xfrm>
          <a:custGeom>
            <a:avLst/>
            <a:gdLst/>
            <a:ahLst/>
            <a:cxnLst/>
            <a:rect l="l" t="t" r="r" b="b"/>
            <a:pathLst>
              <a:path w="283845" h="168910">
                <a:moveTo>
                  <a:pt x="157623" y="0"/>
                </a:moveTo>
                <a:lnTo>
                  <a:pt x="131345" y="5265"/>
                </a:lnTo>
                <a:lnTo>
                  <a:pt x="105089" y="15776"/>
                </a:lnTo>
                <a:lnTo>
                  <a:pt x="89318" y="31573"/>
                </a:lnTo>
                <a:lnTo>
                  <a:pt x="68304" y="47370"/>
                </a:lnTo>
                <a:lnTo>
                  <a:pt x="36784" y="89475"/>
                </a:lnTo>
                <a:lnTo>
                  <a:pt x="15770" y="126314"/>
                </a:lnTo>
                <a:lnTo>
                  <a:pt x="0" y="168419"/>
                </a:lnTo>
                <a:lnTo>
                  <a:pt x="21013" y="136845"/>
                </a:lnTo>
                <a:lnTo>
                  <a:pt x="47291" y="110517"/>
                </a:lnTo>
                <a:lnTo>
                  <a:pt x="73568" y="89475"/>
                </a:lnTo>
                <a:lnTo>
                  <a:pt x="94582" y="68412"/>
                </a:lnTo>
                <a:lnTo>
                  <a:pt x="120839" y="57901"/>
                </a:lnTo>
                <a:lnTo>
                  <a:pt x="141852" y="52636"/>
                </a:lnTo>
                <a:lnTo>
                  <a:pt x="189143" y="42104"/>
                </a:lnTo>
                <a:lnTo>
                  <a:pt x="259211" y="42104"/>
                </a:lnTo>
                <a:lnTo>
                  <a:pt x="246941" y="31573"/>
                </a:lnTo>
                <a:lnTo>
                  <a:pt x="215421" y="15776"/>
                </a:lnTo>
                <a:lnTo>
                  <a:pt x="183900" y="5265"/>
                </a:lnTo>
                <a:lnTo>
                  <a:pt x="157623" y="0"/>
                </a:lnTo>
                <a:close/>
              </a:path>
              <a:path w="283845" h="168910">
                <a:moveTo>
                  <a:pt x="259211" y="42104"/>
                </a:moveTo>
                <a:lnTo>
                  <a:pt x="225928" y="42104"/>
                </a:lnTo>
                <a:lnTo>
                  <a:pt x="257448" y="52636"/>
                </a:lnTo>
                <a:lnTo>
                  <a:pt x="283726" y="63146"/>
                </a:lnTo>
                <a:lnTo>
                  <a:pt x="259211" y="42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1238</Words>
  <Application>Microsoft Office PowerPoint</Application>
  <PresentationFormat>Widescreen</PresentationFormat>
  <Paragraphs>216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Tw Cen MT</vt:lpstr>
      <vt:lpstr>Tw Cen MT Condensed</vt:lpstr>
      <vt:lpstr>Wingdings 3</vt:lpstr>
      <vt:lpstr>Office Theme</vt:lpstr>
      <vt:lpstr>PowerPoint Presentation</vt:lpstr>
      <vt:lpstr>WHAT IS SCIENCE?</vt:lpstr>
      <vt:lpstr>SCIENTIFIC METHOD</vt:lpstr>
      <vt:lpstr>SCIENTIFIC METHOD</vt:lpstr>
      <vt:lpstr>SCIENTIFIC METHOD</vt:lpstr>
      <vt:lpstr>SCIENTIFIC METHOD</vt:lpstr>
      <vt:lpstr>SCIENTIFIC METHOD Let’s break each of  these steps down into  their individual  components: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EXPERIMENTAL SET UP</vt:lpstr>
      <vt:lpstr>SCIENTIFIC METHOD</vt:lpstr>
      <vt:lpstr>SCIENTIFIC METHOD</vt:lpstr>
      <vt:lpstr>SCIENTIFIC METHOD</vt:lpstr>
      <vt:lpstr>SCIENTIFIC METHOD</vt:lpstr>
      <vt:lpstr>Scientific Method  Results</vt:lpstr>
      <vt:lpstr>SCIENTIFIC METHOD</vt:lpstr>
      <vt:lpstr>SCIENTIFIC METHOD</vt:lpstr>
      <vt:lpstr>SCIENTIFIC METHOD</vt:lpstr>
      <vt:lpstr>SCIENTIFIC METHOD</vt:lpstr>
      <vt:lpstr>SCIENTIFIC METHOD</vt:lpstr>
      <vt:lpstr>COMMUNICATE RESULTS</vt:lpstr>
      <vt:lpstr>NOW LET’S PRACTICE!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Meredith Koester</dc:creator>
  <cp:lastModifiedBy>Elizabeth Hudson</cp:lastModifiedBy>
  <cp:revision>1</cp:revision>
  <dcterms:created xsi:type="dcterms:W3CDTF">2019-08-08T12:32:17Z</dcterms:created>
  <dcterms:modified xsi:type="dcterms:W3CDTF">2019-08-22T12:27:52Z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2019-08-08T00:00:00Z</vt:filetime>
  </property>
</Properties>
</file>