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60" r:id="rId4"/>
    <p:sldId id="258" r:id="rId5"/>
    <p:sldId id="263" r:id="rId6"/>
    <p:sldId id="262" r:id="rId7"/>
    <p:sldId id="266" r:id="rId8"/>
    <p:sldId id="267" r:id="rId9"/>
    <p:sldId id="265" r:id="rId10"/>
    <p:sldId id="268" r:id="rId11"/>
    <p:sldId id="269" r:id="rId12"/>
    <p:sldId id="272" r:id="rId13"/>
    <p:sldId id="271" r:id="rId14"/>
    <p:sldId id="276" r:id="rId15"/>
    <p:sldId id="264" r:id="rId16"/>
    <p:sldId id="273" r:id="rId17"/>
    <p:sldId id="274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B6253-2652-4AA8-946A-38312FE3E8C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ED71E-A655-4E8A-B2FC-09DF980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6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7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0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0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7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4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1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C9E8-5BF9-4DA5-BB17-DFCA78E2EE5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2505-47A8-43CA-AAA5-2237440D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696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99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Density-independent limiting factor</a:t>
            </a:r>
          </a:p>
          <a:p>
            <a:pPr lvl="1"/>
            <a:r>
              <a:rPr lang="en-US" dirty="0"/>
              <a:t>Factors that affect a population equally no matter how large it is.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Climate </a:t>
            </a:r>
          </a:p>
          <a:p>
            <a:pPr lvl="2"/>
            <a:r>
              <a:rPr lang="en-US" dirty="0"/>
              <a:t>Drought </a:t>
            </a:r>
          </a:p>
          <a:p>
            <a:pPr lvl="2"/>
            <a:r>
              <a:rPr lang="en-US" dirty="0"/>
              <a:t>Storms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95600"/>
            <a:ext cx="28956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95600"/>
            <a:ext cx="2857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Carrying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648200"/>
          </a:xfrm>
        </p:spPr>
        <p:txBody>
          <a:bodyPr/>
          <a:lstStyle/>
          <a:p>
            <a:r>
              <a:rPr lang="en-US" dirty="0"/>
              <a:t>Limiting factors create a barrier to population growth called the carrying capacity.</a:t>
            </a:r>
          </a:p>
          <a:p>
            <a:r>
              <a:rPr lang="en-US" dirty="0"/>
              <a:t>The carrying capacity represents the maximum population size that a given habitat can support.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76600"/>
            <a:ext cx="49530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3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Growth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Population overshoots Carrying Capacity</a:t>
            </a:r>
          </a:p>
          <a:p>
            <a:r>
              <a:rPr lang="en-US" dirty="0"/>
              <a:t>2. Population has a dieback/crashes</a:t>
            </a:r>
          </a:p>
          <a:p>
            <a:r>
              <a:rPr lang="en-US" dirty="0"/>
              <a:t>3. Carrying Capacity is reached </a:t>
            </a:r>
          </a:p>
        </p:txBody>
      </p:sp>
      <p:pic>
        <p:nvPicPr>
          <p:cNvPr id="4" name="Picture1" descr="08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43300"/>
            <a:ext cx="3810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45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1" descr="0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086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8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Predator Prey </a:t>
            </a:r>
            <a:r>
              <a:rPr lang="en-US" dirty="0" err="1"/>
              <a:t>Oscilitions</a:t>
            </a:r>
            <a:r>
              <a:rPr lang="en-US" dirty="0"/>
              <a:t> </a:t>
            </a:r>
          </a:p>
        </p:txBody>
      </p:sp>
      <p:pic>
        <p:nvPicPr>
          <p:cNvPr id="2050" name="Picture 2" descr="C:\Users\Joseph\Desktop\jo\Grad School\Ecology &amp; the Environment\Figures\Chapter 7\Chap7\07-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7"/>
          <a:stretch/>
        </p:blipFill>
        <p:spPr bwMode="auto">
          <a:xfrm>
            <a:off x="594360" y="1600200"/>
            <a:ext cx="7924800" cy="23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seph\Desktop\jo\Grad School\Ecology &amp; the Environment\Figures\Chapter 7\Chap7\07-ms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8001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562100" y="3200400"/>
            <a:ext cx="60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33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Logistic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/>
              <a:t>Happens when a population size levels off.</a:t>
            </a:r>
          </a:p>
          <a:p>
            <a:r>
              <a:rPr lang="en-US" dirty="0"/>
              <a:t>A population grows to a maximum, which depends on the carrying capacity</a:t>
            </a:r>
          </a:p>
          <a:p>
            <a:r>
              <a:rPr lang="en-US" dirty="0"/>
              <a:t>Represented by an ‘S’ curve on a graph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352800"/>
            <a:ext cx="3771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28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400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846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Flow through 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Organisms that produce their own energy through photosynthesis are called producers</a:t>
            </a:r>
          </a:p>
          <a:p>
            <a:pPr lvl="1"/>
            <a:r>
              <a:rPr lang="en-US" dirty="0"/>
              <a:t>Producers are autotrophs and the most common example are plants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5943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26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r>
              <a:rPr lang="en-US" dirty="0"/>
              <a:t>Organisms that cannot make their own energy are called consumers. They must eat other organisms to obtain energy.</a:t>
            </a:r>
          </a:p>
          <a:p>
            <a:pPr lvl="1"/>
            <a:r>
              <a:rPr lang="en-US" dirty="0"/>
              <a:t>Consumers are heterotrophs and a common example would be animals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0"/>
            <a:ext cx="3640884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381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48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Consumers that only eat producers are called primary consumers. </a:t>
            </a:r>
          </a:p>
          <a:p>
            <a:pPr lvl="1"/>
            <a:r>
              <a:rPr lang="en-US" dirty="0"/>
              <a:t>Herbivores—eat only producers (e.g. plants)</a:t>
            </a:r>
          </a:p>
          <a:p>
            <a:r>
              <a:rPr lang="en-US" dirty="0"/>
              <a:t>Consumers that only eat other consumers are called secondary consumers.</a:t>
            </a:r>
          </a:p>
          <a:p>
            <a:pPr lvl="1"/>
            <a:r>
              <a:rPr lang="en-US" dirty="0"/>
              <a:t>Carnivores—only eat meat</a:t>
            </a:r>
          </a:p>
          <a:p>
            <a:r>
              <a:rPr lang="en-US" dirty="0"/>
              <a:t>Other consumers eat producers and consumers</a:t>
            </a:r>
          </a:p>
          <a:p>
            <a:pPr lvl="1"/>
            <a:r>
              <a:rPr lang="en-US" dirty="0"/>
              <a:t>Omnivores—eat plants &amp; animals</a:t>
            </a:r>
          </a:p>
        </p:txBody>
      </p:sp>
    </p:spTree>
    <p:extLst>
      <p:ext uri="{BB962C8B-B14F-4D97-AF65-F5344CB8AC3E}">
        <p14:creationId xmlns:p14="http://schemas.microsoft.com/office/powerpoint/2010/main" val="146157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Populations &amp; Energy Flow</a:t>
            </a:r>
          </a:p>
        </p:txBody>
      </p:sp>
    </p:spTree>
    <p:extLst>
      <p:ext uri="{BB962C8B-B14F-4D97-AF65-F5344CB8AC3E}">
        <p14:creationId xmlns:p14="http://schemas.microsoft.com/office/powerpoint/2010/main" val="1026448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 chains show linear feeding 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24607" r="63394" b="3530"/>
          <a:stretch/>
        </p:blipFill>
        <p:spPr>
          <a:xfrm>
            <a:off x="2057400" y="2469530"/>
            <a:ext cx="27432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2667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Tertiary Consumer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3657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Secondary Consumer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4571218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Primary Consumer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5486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Producer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539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Carnivore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581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Omnivore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495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Herbivore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5486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Plant</a:t>
            </a:r>
          </a:p>
        </p:txBody>
      </p:sp>
    </p:spTree>
    <p:extLst>
      <p:ext uri="{BB962C8B-B14F-4D97-AF65-F5344CB8AC3E}">
        <p14:creationId xmlns:p14="http://schemas.microsoft.com/office/powerpoint/2010/main" val="235116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Food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906963"/>
          </a:xfrm>
        </p:spPr>
        <p:txBody>
          <a:bodyPr/>
          <a:lstStyle/>
          <a:p>
            <a:r>
              <a:rPr lang="en-US" dirty="0"/>
              <a:t>Most animals rely on a variety of food sources. Food webs are a more detailed illustration of who’s eating whom.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6" t="24107" r="3958" b="3059"/>
          <a:stretch/>
        </p:blipFill>
        <p:spPr>
          <a:xfrm>
            <a:off x="4191000" y="2133600"/>
            <a:ext cx="4572000" cy="45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2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Food webs are interconnected food chains showing feeding relationships in an  ecosystem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6" t="24107" r="3958" b="3059"/>
          <a:stretch/>
        </p:blipFill>
        <p:spPr>
          <a:xfrm>
            <a:off x="2362200" y="1905000"/>
            <a:ext cx="4572000" cy="45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4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Pyramids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/>
              <a:t>Show available energy decreasing as one moves from one trophic level to the next on the pyramid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9400"/>
            <a:ext cx="449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46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Percent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10% of the energy at one trophic level is available to the next.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4876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0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Why only ten percent?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135563"/>
          </a:xfrm>
        </p:spPr>
        <p:txBody>
          <a:bodyPr/>
          <a:lstStyle/>
          <a:p>
            <a:r>
              <a:rPr lang="en-US" dirty="0"/>
              <a:t>Energy transfer is inefficient</a:t>
            </a:r>
          </a:p>
          <a:p>
            <a:r>
              <a:rPr lang="en-US" dirty="0"/>
              <a:t>Some energy is lost as heat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b="5443"/>
          <a:stretch/>
        </p:blipFill>
        <p:spPr>
          <a:xfrm>
            <a:off x="1981200" y="2057400"/>
            <a:ext cx="502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What is a Population?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A population is all the members of one species in an area at one time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6781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6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of changes in population size</a:t>
            </a:r>
          </a:p>
          <a:p>
            <a:r>
              <a:rPr lang="en-US" dirty="0"/>
              <a:t>3 causes of change:</a:t>
            </a:r>
          </a:p>
          <a:p>
            <a:pPr lvl="1"/>
            <a:r>
              <a:rPr lang="en-US" dirty="0"/>
              <a:t>Birth Rate</a:t>
            </a:r>
          </a:p>
          <a:p>
            <a:pPr lvl="1"/>
            <a:r>
              <a:rPr lang="en-US" dirty="0"/>
              <a:t>Death Rate</a:t>
            </a:r>
          </a:p>
          <a:p>
            <a:pPr lvl="1"/>
            <a:r>
              <a:rPr lang="en-US" dirty="0"/>
              <a:t>Migration (immigration, emigration)</a:t>
            </a:r>
          </a:p>
          <a:p>
            <a:pPr lvl="1"/>
            <a:r>
              <a:rPr lang="en-US" dirty="0"/>
              <a:t>(Birth Rate + Immigration) – (Death Rate + Emigration) = Change in population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4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Exponential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Exponential growth occurs when a population continuously grows at an increasing rate</a:t>
            </a:r>
          </a:p>
          <a:p>
            <a:r>
              <a:rPr lang="en-US" dirty="0"/>
              <a:t>Represented by a ‘J’ curve on a graph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2221" b="3353"/>
          <a:stretch/>
        </p:blipFill>
        <p:spPr bwMode="auto">
          <a:xfrm>
            <a:off x="1586204" y="838200"/>
            <a:ext cx="574765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8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No population can grow indefinitely. Why? Remember Thomas Malthus &amp; Darwin?</a:t>
            </a:r>
          </a:p>
        </p:txBody>
      </p:sp>
      <p:pic>
        <p:nvPicPr>
          <p:cNvPr id="6" name="Picture 2" descr="C:\Documents and Settings\Robert Summers\My Documents\My Pictures\malthus[2]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9091" r="8881" b="5455"/>
          <a:stretch/>
        </p:blipFill>
        <p:spPr>
          <a:xfrm>
            <a:off x="1828800" y="2286000"/>
            <a:ext cx="53340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34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3600" dirty="0"/>
              <a:t>Organisms tend to produce more offspring than an ecosystem can support</a:t>
            </a:r>
          </a:p>
          <a:p>
            <a:r>
              <a:rPr lang="en-US" sz="3600" dirty="0"/>
              <a:t>Limited Resources + Too many organisms = Competition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42672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00400"/>
            <a:ext cx="3962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6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Limiting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/>
              <a:t>A biotic or an abiotic factor that determines the maximum size of a population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1"/>
            <a:ext cx="7543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Limiting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Density-dependent limiting factors</a:t>
            </a:r>
          </a:p>
          <a:p>
            <a:pPr lvl="1"/>
            <a:r>
              <a:rPr lang="en-US" dirty="0"/>
              <a:t>These factors have a larger effect on the population the larger it gets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Disease</a:t>
            </a:r>
          </a:p>
          <a:p>
            <a:pPr lvl="2"/>
            <a:r>
              <a:rPr lang="en-US" dirty="0"/>
              <a:t>Competition</a:t>
            </a:r>
          </a:p>
          <a:p>
            <a:pPr lvl="2"/>
            <a:r>
              <a:rPr lang="en-US" dirty="0"/>
              <a:t>Predation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3903306"/>
            <a:ext cx="2695575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3903306"/>
            <a:ext cx="2895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52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489</Words>
  <Application>Microsoft Office PowerPoint</Application>
  <PresentationFormat>On-screen Show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Ecology</vt:lpstr>
      <vt:lpstr>What is a Population?</vt:lpstr>
      <vt:lpstr>Population Dynamics</vt:lpstr>
      <vt:lpstr>Exponential Growth</vt:lpstr>
      <vt:lpstr>PowerPoint Presentation</vt:lpstr>
      <vt:lpstr>PowerPoint Presentation</vt:lpstr>
      <vt:lpstr>Limiting Factor</vt:lpstr>
      <vt:lpstr>Types of Limiting Factors</vt:lpstr>
      <vt:lpstr>PowerPoint Presentation</vt:lpstr>
      <vt:lpstr>Carrying Capacity</vt:lpstr>
      <vt:lpstr>Population Growth Cycle</vt:lpstr>
      <vt:lpstr>PowerPoint Presentation</vt:lpstr>
      <vt:lpstr>Predator Prey Oscilitions </vt:lpstr>
      <vt:lpstr>Logistic Growth</vt:lpstr>
      <vt:lpstr>PowerPoint Presentation</vt:lpstr>
      <vt:lpstr>Energy Flow through Ecosystems</vt:lpstr>
      <vt:lpstr>PowerPoint Presentation</vt:lpstr>
      <vt:lpstr>Consumer Types</vt:lpstr>
      <vt:lpstr>Food Chain</vt:lpstr>
      <vt:lpstr>Food Web</vt:lpstr>
      <vt:lpstr>PowerPoint Presentation</vt:lpstr>
      <vt:lpstr>Energy Pyramids</vt:lpstr>
      <vt:lpstr>Ten Percent Rule</vt:lpstr>
      <vt:lpstr>Why only ten percent?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</dc:creator>
  <cp:lastModifiedBy>Elizabeth Hudson</cp:lastModifiedBy>
  <cp:revision>22</cp:revision>
  <dcterms:created xsi:type="dcterms:W3CDTF">2015-03-28T12:00:56Z</dcterms:created>
  <dcterms:modified xsi:type="dcterms:W3CDTF">2020-05-11T12:39:08Z</dcterms:modified>
</cp:coreProperties>
</file>