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A0B2-B06B-4F8B-BD9C-7AB9A61133A0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8359-6C99-4440-8ED4-75006DC9A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21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A0B2-B06B-4F8B-BD9C-7AB9A61133A0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8359-6C99-4440-8ED4-75006DC9A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95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A0B2-B06B-4F8B-BD9C-7AB9A61133A0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8359-6C99-4440-8ED4-75006DC9A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892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A0B2-B06B-4F8B-BD9C-7AB9A61133A0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8359-6C99-4440-8ED4-75006DC9A6E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4007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A0B2-B06B-4F8B-BD9C-7AB9A61133A0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8359-6C99-4440-8ED4-75006DC9A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72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A0B2-B06B-4F8B-BD9C-7AB9A61133A0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8359-6C99-4440-8ED4-75006DC9A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039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A0B2-B06B-4F8B-BD9C-7AB9A61133A0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8359-6C99-4440-8ED4-75006DC9A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286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A0B2-B06B-4F8B-BD9C-7AB9A61133A0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8359-6C99-4440-8ED4-75006DC9A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351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A0B2-B06B-4F8B-BD9C-7AB9A61133A0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8359-6C99-4440-8ED4-75006DC9A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68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A0B2-B06B-4F8B-BD9C-7AB9A61133A0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8359-6C99-4440-8ED4-75006DC9A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22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A0B2-B06B-4F8B-BD9C-7AB9A61133A0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8359-6C99-4440-8ED4-75006DC9A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002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A0B2-B06B-4F8B-BD9C-7AB9A61133A0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8359-6C99-4440-8ED4-75006DC9A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72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A0B2-B06B-4F8B-BD9C-7AB9A61133A0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8359-6C99-4440-8ED4-75006DC9A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21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A0B2-B06B-4F8B-BD9C-7AB9A61133A0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8359-6C99-4440-8ED4-75006DC9A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90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A0B2-B06B-4F8B-BD9C-7AB9A61133A0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8359-6C99-4440-8ED4-75006DC9A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308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A0B2-B06B-4F8B-BD9C-7AB9A61133A0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8359-6C99-4440-8ED4-75006DC9A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321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A0B2-B06B-4F8B-BD9C-7AB9A61133A0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8359-6C99-4440-8ED4-75006DC9A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582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9F4A0B2-B06B-4F8B-BD9C-7AB9A61133A0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98359-6C99-4440-8ED4-75006DC9A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794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6ECB3-0DDA-4C73-89A0-5D2BDFCDE7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4326" y="1099458"/>
            <a:ext cx="8825658" cy="2108200"/>
          </a:xfrm>
        </p:spPr>
        <p:txBody>
          <a:bodyPr/>
          <a:lstStyle/>
          <a:p>
            <a:r>
              <a:rPr lang="en-US" b="1" dirty="0"/>
              <a:t>What is Biology?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5F7B44-ECE1-47FE-BE68-EFB625CB4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183" y="3819437"/>
            <a:ext cx="10195216" cy="1608905"/>
          </a:xfrm>
        </p:spPr>
        <p:txBody>
          <a:bodyPr>
            <a:normAutofit fontScale="70000" lnSpcReduction="20000"/>
          </a:bodyPr>
          <a:lstStyle/>
          <a:p>
            <a:endParaRPr lang="en-US" sz="3600" dirty="0"/>
          </a:p>
          <a:p>
            <a:r>
              <a:rPr lang="en-US" sz="6300" dirty="0"/>
              <a:t>The study of life and living organisms</a:t>
            </a:r>
          </a:p>
        </p:txBody>
      </p:sp>
    </p:spTree>
    <p:extLst>
      <p:ext uri="{BB962C8B-B14F-4D97-AF65-F5344CB8AC3E}">
        <p14:creationId xmlns:p14="http://schemas.microsoft.com/office/powerpoint/2010/main" val="888673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E4E96-B0C1-4394-A1AB-539398906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227" y="405672"/>
            <a:ext cx="5314536" cy="973186"/>
          </a:xfrm>
        </p:spPr>
        <p:txBody>
          <a:bodyPr>
            <a:normAutofit fontScale="90000"/>
          </a:bodyPr>
          <a:lstStyle/>
          <a:p>
            <a:r>
              <a:rPr lang="en-US" dirty="0"/>
              <a:t>Characteristics of Life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2BB2C-6DF5-44EA-A34A-609A82554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996" y="1378857"/>
            <a:ext cx="6097262" cy="4949371"/>
          </a:xfrm>
        </p:spPr>
        <p:txBody>
          <a:bodyPr anchor="t">
            <a:noAutofit/>
          </a:bodyPr>
          <a:lstStyle/>
          <a:p>
            <a:r>
              <a:rPr lang="en-US" sz="3200" dirty="0"/>
              <a:t>All living things </a:t>
            </a:r>
            <a:r>
              <a:rPr lang="en-US" sz="3200" b="1" i="1" u="sng" dirty="0">
                <a:solidFill>
                  <a:srgbClr val="FFFF00"/>
                </a:solidFill>
              </a:rPr>
              <a:t>maintain</a:t>
            </a:r>
            <a:r>
              <a:rPr lang="en-US" sz="3200" b="1" i="1" u="sng" dirty="0"/>
              <a:t> </a:t>
            </a:r>
            <a:r>
              <a:rPr lang="en-US" sz="3200" b="1" i="1" u="sng" dirty="0">
                <a:solidFill>
                  <a:srgbClr val="FFFF00"/>
                </a:solidFill>
              </a:rPr>
              <a:t>homeostasis</a:t>
            </a:r>
          </a:p>
          <a:p>
            <a:endParaRPr lang="en-US" b="1" i="1" u="sng" dirty="0"/>
          </a:p>
          <a:p>
            <a:r>
              <a:rPr lang="en-US" sz="3200" b="1" i="1" u="sng" dirty="0">
                <a:solidFill>
                  <a:srgbClr val="FFFF00"/>
                </a:solidFill>
              </a:rPr>
              <a:t>Homeostasis</a:t>
            </a:r>
            <a:r>
              <a:rPr lang="en-US" sz="3200" dirty="0"/>
              <a:t> – regulation of an organisms internal condition to maintain life</a:t>
            </a:r>
          </a:p>
          <a:p>
            <a:r>
              <a:rPr lang="en-US" sz="3200" dirty="0"/>
              <a:t>Waste removal, osmosis, thermal regulation, etc. </a:t>
            </a:r>
          </a:p>
        </p:txBody>
      </p:sp>
      <p:pic>
        <p:nvPicPr>
          <p:cNvPr id="4098" name="Picture 2" descr="Image result for man sweating">
            <a:extLst>
              <a:ext uri="{FF2B5EF4-FFF2-40B4-BE49-F238E27FC236}">
                <a16:creationId xmlns:a16="http://schemas.microsoft.com/office/drawing/2014/main" id="{D5E9D9CB-7579-48C6-95ED-98BED7B902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6" r="1" b="1"/>
          <a:stretch/>
        </p:blipFill>
        <p:spPr bwMode="auto">
          <a:xfrm>
            <a:off x="6472238" y="-2"/>
            <a:ext cx="5719762" cy="6858002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315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F456B-238B-4870-81AE-6F8B6AEEC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2234" y="5013815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Characteristics of Life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F101A-5F28-4728-A355-6D9CBB6B4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256" y="177748"/>
            <a:ext cx="4281890" cy="6214534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All living things </a:t>
            </a:r>
            <a:r>
              <a:rPr lang="en-US" sz="2800" b="1" i="1" u="sng" dirty="0">
                <a:solidFill>
                  <a:srgbClr val="FFFFFF"/>
                </a:solidFill>
              </a:rPr>
              <a:t>adapt to their environment</a:t>
            </a:r>
            <a:endParaRPr lang="en-US" sz="28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FFFFFF"/>
              </a:solidFill>
            </a:endParaRPr>
          </a:p>
          <a:p>
            <a:r>
              <a:rPr lang="en-US" sz="2800" b="1" u="sng" dirty="0">
                <a:solidFill>
                  <a:srgbClr val="FFFFFF"/>
                </a:solidFill>
              </a:rPr>
              <a:t>Adaptation</a:t>
            </a:r>
            <a:r>
              <a:rPr lang="en-US" sz="2800" dirty="0">
                <a:solidFill>
                  <a:srgbClr val="FFFFFF"/>
                </a:solidFill>
              </a:rPr>
              <a:t> – any inherited characteristic that benefits an organism in its environment</a:t>
            </a:r>
          </a:p>
          <a:p>
            <a:r>
              <a:rPr lang="en-US" sz="2800" dirty="0">
                <a:solidFill>
                  <a:srgbClr val="FFFFFF"/>
                </a:solidFill>
              </a:rPr>
              <a:t>Adaptations help organisms survive!</a:t>
            </a:r>
          </a:p>
          <a:p>
            <a:r>
              <a:rPr lang="en-US" sz="2800" dirty="0">
                <a:solidFill>
                  <a:srgbClr val="FFFFFF"/>
                </a:solidFill>
              </a:rPr>
              <a:t>A “strong” species</a:t>
            </a:r>
            <a:r>
              <a:rPr lang="en-US" sz="2800" b="1" i="1" u="sng" dirty="0">
                <a:solidFill>
                  <a:srgbClr val="FFFFFF"/>
                </a:solidFill>
              </a:rPr>
              <a:t> </a:t>
            </a:r>
            <a:r>
              <a:rPr lang="en-US" sz="2800" dirty="0">
                <a:solidFill>
                  <a:srgbClr val="FFFFFF"/>
                </a:solidFill>
              </a:rPr>
              <a:t>is</a:t>
            </a:r>
            <a:r>
              <a:rPr lang="en-US" sz="2800" b="1" i="1" u="sng" dirty="0">
                <a:solidFill>
                  <a:srgbClr val="FFFFFF"/>
                </a:solidFill>
              </a:rPr>
              <a:t> genetically varied</a:t>
            </a:r>
          </a:p>
        </p:txBody>
      </p:sp>
      <p:pic>
        <p:nvPicPr>
          <p:cNvPr id="5122" name="Picture 2" descr="Image result for animal adaptations">
            <a:extLst>
              <a:ext uri="{FF2B5EF4-FFF2-40B4-BE49-F238E27FC236}">
                <a16:creationId xmlns:a16="http://schemas.microsoft.com/office/drawing/2014/main" id="{EBF3F92A-CF5D-4FC2-A425-4622849E5B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7" b="-2"/>
          <a:stretch/>
        </p:blipFill>
        <p:spPr bwMode="auto">
          <a:xfrm>
            <a:off x="5030176" y="37232"/>
            <a:ext cx="7058306" cy="472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309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6E2D9-1410-4371-8DA3-5AC803ECE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Characteristics of Life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C62B-E463-46E2-B42C-98333AAF2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8677" y="2419"/>
            <a:ext cx="4281890" cy="6855581"/>
          </a:xfrm>
          <a:solidFill>
            <a:schemeClr val="bg1"/>
          </a:solidFill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All living things: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FFFFFF"/>
                </a:solidFill>
              </a:rPr>
              <a:t>Made of one or more cells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FFFFFF"/>
                </a:solidFill>
              </a:rPr>
              <a:t>Display organization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FFFFFF"/>
                </a:solidFill>
              </a:rPr>
              <a:t>Grow and develop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FFFFFF"/>
                </a:solidFill>
              </a:rPr>
              <a:t>Able to reproduce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FFFFFF"/>
                </a:solidFill>
              </a:rPr>
              <a:t>Respond to stimuli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FFFFFF"/>
                </a:solidFill>
              </a:rPr>
              <a:t>Require energy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FFFFFF"/>
                </a:solidFill>
              </a:rPr>
              <a:t>Maintain homeostasis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FFFFFF"/>
                </a:solidFill>
              </a:rPr>
              <a:t>Adapt to their environment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F3E356-467A-4514-A2B2-77D87C1D39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6" r="4398" b="-3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712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9A6A9-4CCF-4E93-AF28-7AF13CF20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84" y="455094"/>
            <a:ext cx="4920341" cy="1243077"/>
          </a:xfrm>
        </p:spPr>
        <p:txBody>
          <a:bodyPr>
            <a:normAutofit/>
          </a:bodyPr>
          <a:lstStyle/>
          <a:p>
            <a:r>
              <a:rPr lang="en-US" sz="3600" dirty="0">
                <a:cs typeface="DokChampa" panose="020B0502040204020203" pitchFamily="34" charset="-34"/>
              </a:rPr>
              <a:t>Characteristics of Life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7541C-0D54-4157-A388-A7CF90E2C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013" y="1698171"/>
            <a:ext cx="3790702" cy="41365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u="sng" dirty="0"/>
              <a:t>Organism</a:t>
            </a:r>
            <a:r>
              <a:rPr lang="en-US" sz="3200" dirty="0"/>
              <a:t> – anything that has, or once had, </a:t>
            </a:r>
            <a:r>
              <a:rPr lang="en-US" sz="3200" b="1" u="sng" dirty="0"/>
              <a:t>ALL</a:t>
            </a:r>
            <a:r>
              <a:rPr lang="en-US" sz="3200" dirty="0"/>
              <a:t> characteristics of living things. </a:t>
            </a:r>
            <a:endParaRPr lang="en-US" sz="3200" b="1" u="sng" dirty="0"/>
          </a:p>
        </p:txBody>
      </p:sp>
      <p:pic>
        <p:nvPicPr>
          <p:cNvPr id="10242" name="Picture 2" descr="Image result for amazing sloth pics">
            <a:extLst>
              <a:ext uri="{FF2B5EF4-FFF2-40B4-BE49-F238E27FC236}">
                <a16:creationId xmlns:a16="http://schemas.microsoft.com/office/drawing/2014/main" id="{090395C5-DBCC-486D-9528-2DCB24B31A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11" b="-1"/>
          <a:stretch/>
        </p:blipFill>
        <p:spPr bwMode="auto">
          <a:xfrm>
            <a:off x="5152570" y="10"/>
            <a:ext cx="704223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124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736C4-C6AD-4E42-9742-F08853210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143" y="218418"/>
            <a:ext cx="5349514" cy="725011"/>
          </a:xfrm>
        </p:spPr>
        <p:txBody>
          <a:bodyPr>
            <a:normAutofit fontScale="90000"/>
          </a:bodyPr>
          <a:lstStyle/>
          <a:p>
            <a:r>
              <a:rPr lang="en-US" dirty="0"/>
              <a:t>Characteristics of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F7E73-0DA9-4166-8246-57062048E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143" y="1219200"/>
            <a:ext cx="6444342" cy="5234211"/>
          </a:xfrm>
        </p:spPr>
        <p:txBody>
          <a:bodyPr anchor="t">
            <a:noAutofit/>
          </a:bodyPr>
          <a:lstStyle/>
          <a:p>
            <a:r>
              <a:rPr lang="en-US" sz="2800" dirty="0"/>
              <a:t>All living things are </a:t>
            </a:r>
            <a:r>
              <a:rPr lang="en-US" sz="2800" b="1" i="1" u="sng" dirty="0"/>
              <a:t>made up of one or more cells</a:t>
            </a:r>
            <a:r>
              <a:rPr lang="en-US" sz="2800" dirty="0"/>
              <a:t>.</a:t>
            </a:r>
          </a:p>
          <a:p>
            <a:pPr lvl="1">
              <a:spcAft>
                <a:spcPts val="1200"/>
              </a:spcAft>
            </a:pPr>
            <a:r>
              <a:rPr lang="en-US" sz="2800" dirty="0"/>
              <a:t>The cell is the basic unit, or building block, of life. </a:t>
            </a:r>
          </a:p>
          <a:p>
            <a:pPr lvl="1">
              <a:spcAft>
                <a:spcPts val="1200"/>
              </a:spcAft>
            </a:pPr>
            <a:r>
              <a:rPr lang="en-US" sz="2800" dirty="0"/>
              <a:t>Some organisms are unicellular, made of a single cell</a:t>
            </a:r>
          </a:p>
          <a:p>
            <a:pPr lvl="1">
              <a:spcAft>
                <a:spcPts val="1200"/>
              </a:spcAft>
            </a:pPr>
            <a:r>
              <a:rPr lang="en-US" sz="2800" dirty="0"/>
              <a:t>Other organisms are multi-cellular, made of many cells</a:t>
            </a:r>
          </a:p>
          <a:p>
            <a:pPr lvl="1">
              <a:spcAft>
                <a:spcPts val="1200"/>
              </a:spcAft>
            </a:pPr>
            <a:r>
              <a:rPr lang="en-US" sz="2800" dirty="0"/>
              <a:t>All cells contain genetic information (DNA).</a:t>
            </a:r>
          </a:p>
        </p:txBody>
      </p:sp>
      <p:pic>
        <p:nvPicPr>
          <p:cNvPr id="8194" name="Picture 2" descr="Image result for plant cell elodea">
            <a:extLst>
              <a:ext uri="{FF2B5EF4-FFF2-40B4-BE49-F238E27FC236}">
                <a16:creationId xmlns:a16="http://schemas.microsoft.com/office/drawing/2014/main" id="{8881C5B9-33DF-4604-BE06-2646ED770F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7" r="9492"/>
          <a:stretch/>
        </p:blipFill>
        <p:spPr bwMode="auto">
          <a:xfrm>
            <a:off x="6842485" y="10"/>
            <a:ext cx="534951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453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50F42-F3C9-4B2D-B4D7-E1442C444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37" y="148607"/>
            <a:ext cx="10515600" cy="1325563"/>
          </a:xfrm>
        </p:spPr>
        <p:txBody>
          <a:bodyPr/>
          <a:lstStyle/>
          <a:p>
            <a:r>
              <a:rPr lang="en-US" dirty="0"/>
              <a:t>Characteristics of Life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07C8D-8560-400F-B90D-F4F05BF39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3376" y="1103086"/>
            <a:ext cx="6150487" cy="5332928"/>
          </a:xfrm>
        </p:spPr>
        <p:txBody>
          <a:bodyPr>
            <a:normAutofit/>
          </a:bodyPr>
          <a:lstStyle/>
          <a:p>
            <a:r>
              <a:rPr lang="en-US" sz="2800" dirty="0"/>
              <a:t>All living things </a:t>
            </a:r>
            <a:r>
              <a:rPr lang="en-US" sz="2800" b="1" i="1" u="sng" dirty="0"/>
              <a:t>display organization</a:t>
            </a:r>
          </a:p>
          <a:p>
            <a:pPr marL="0" indent="0">
              <a:buNone/>
            </a:pPr>
            <a:endParaRPr lang="en-US" sz="2800" dirty="0"/>
          </a:p>
          <a:p>
            <a:pPr lvl="1"/>
            <a:r>
              <a:rPr lang="en-US" sz="2800" dirty="0"/>
              <a:t>Each organized structure in an organism has a specific function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Atoms -&gt; molecules -&gt; organelles -&gt; cells -&gt; tissues -&gt; organs -&gt; organ systems -&gt; organisms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7170" name="Picture 2" descr="Image result for organization of life">
            <a:extLst>
              <a:ext uri="{FF2B5EF4-FFF2-40B4-BE49-F238E27FC236}">
                <a16:creationId xmlns:a16="http://schemas.microsoft.com/office/drawing/2014/main" id="{7DF60F7D-33F5-4897-9A95-487C2F4D2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04" y="1474170"/>
            <a:ext cx="4916800" cy="480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702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17F0C-778F-4D7C-936D-DD3950135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69" y="210210"/>
            <a:ext cx="5314536" cy="1009976"/>
          </a:xfrm>
        </p:spPr>
        <p:txBody>
          <a:bodyPr>
            <a:normAutofit fontScale="90000"/>
          </a:bodyPr>
          <a:lstStyle/>
          <a:p>
            <a:r>
              <a:rPr lang="en-US" dirty="0"/>
              <a:t>Characteristics of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A7B6F-7C25-42BB-BB25-AF4D85C86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20186"/>
            <a:ext cx="6478618" cy="4933871"/>
          </a:xfrm>
        </p:spPr>
        <p:txBody>
          <a:bodyPr anchor="t">
            <a:noAutofit/>
          </a:bodyPr>
          <a:lstStyle/>
          <a:p>
            <a:r>
              <a:rPr lang="en-US" sz="2800" dirty="0"/>
              <a:t>All living things </a:t>
            </a:r>
            <a:r>
              <a:rPr lang="en-US" sz="2800" b="1" i="1" u="sng" dirty="0"/>
              <a:t>grow and develop</a:t>
            </a:r>
            <a:endParaRPr lang="en-US" sz="2800" dirty="0"/>
          </a:p>
          <a:p>
            <a:pPr lvl="1"/>
            <a:endParaRPr lang="en-US" sz="2800" b="1" dirty="0"/>
          </a:p>
          <a:p>
            <a:pPr lvl="1"/>
            <a:r>
              <a:rPr lang="en-US" sz="2800" b="1" dirty="0"/>
              <a:t>Growth</a:t>
            </a:r>
            <a:r>
              <a:rPr lang="en-US" sz="2800" dirty="0"/>
              <a:t> – an increase in mass and/or size (i.e. getting bigger)</a:t>
            </a:r>
          </a:p>
          <a:p>
            <a:pPr lvl="1"/>
            <a:endParaRPr lang="en-US" sz="2800" b="1" dirty="0"/>
          </a:p>
          <a:p>
            <a:pPr lvl="1"/>
            <a:r>
              <a:rPr lang="en-US" sz="2800" b="1" dirty="0"/>
              <a:t>Develop</a:t>
            </a:r>
            <a:r>
              <a:rPr lang="en-US" sz="2800" dirty="0"/>
              <a:t> – change in features or abilities</a:t>
            </a:r>
          </a:p>
          <a:p>
            <a:pPr lvl="1"/>
            <a:endParaRPr lang="en-US" sz="2800" b="1" dirty="0"/>
          </a:p>
          <a:p>
            <a:pPr lvl="1"/>
            <a:r>
              <a:rPr lang="en-US" sz="2800" b="1" dirty="0"/>
              <a:t>Ex:</a:t>
            </a:r>
            <a:r>
              <a:rPr lang="en-US" sz="2800" dirty="0"/>
              <a:t> a bullfrog tadpole grows and develops into an adult bullfrog</a:t>
            </a:r>
            <a:endParaRPr lang="en-US" sz="2800" b="1" dirty="0"/>
          </a:p>
        </p:txBody>
      </p:sp>
      <p:pic>
        <p:nvPicPr>
          <p:cNvPr id="6146" name="Picture 2" descr="Image result for tadpole to frog">
            <a:extLst>
              <a:ext uri="{FF2B5EF4-FFF2-40B4-BE49-F238E27FC236}">
                <a16:creationId xmlns:a16="http://schemas.microsoft.com/office/drawing/2014/main" id="{FCE2B565-942E-44B4-9EB9-08ABCDD647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71" r="4776" b="-1"/>
          <a:stretch/>
        </p:blipFill>
        <p:spPr bwMode="auto">
          <a:xfrm>
            <a:off x="6426896" y="-2007"/>
            <a:ext cx="5920988" cy="6860008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644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bacteria">
            <a:extLst>
              <a:ext uri="{FF2B5EF4-FFF2-40B4-BE49-F238E27FC236}">
                <a16:creationId xmlns:a16="http://schemas.microsoft.com/office/drawing/2014/main" id="{6FCE4AF8-1B38-45A1-B8DE-B44AF1903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4415">
            <a:off x="407819" y="3600160"/>
            <a:ext cx="4634631" cy="270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A09764-022F-450A-A882-72DC743E0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2520"/>
          </a:xfrm>
        </p:spPr>
        <p:txBody>
          <a:bodyPr/>
          <a:lstStyle/>
          <a:p>
            <a:r>
              <a:rPr lang="en-US" dirty="0"/>
              <a:t>Characteristics of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0E9FE-1666-499F-8AFE-C642601E3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r>
              <a:rPr lang="en-US" sz="2800" dirty="0"/>
              <a:t>All living things are </a:t>
            </a:r>
            <a:r>
              <a:rPr lang="en-US" sz="2800" b="1" i="1" u="sng" dirty="0"/>
              <a:t>capable of reproduction</a:t>
            </a:r>
          </a:p>
          <a:p>
            <a:pPr lvl="1"/>
            <a:r>
              <a:rPr lang="en-US" sz="2800" dirty="0"/>
              <a:t>Organisms produce offspring in order to pass genetic traits from generation to the next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F31FC7-056A-4977-AE70-E4F9C2916192}"/>
              </a:ext>
            </a:extLst>
          </p:cNvPr>
          <p:cNvSpPr txBox="1"/>
          <p:nvPr/>
        </p:nvSpPr>
        <p:spPr>
          <a:xfrm flipH="1">
            <a:off x="7498841" y="2467617"/>
            <a:ext cx="4226648" cy="4154984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Asexual vs. Sexual Reproduction</a:t>
            </a:r>
          </a:p>
          <a:p>
            <a:pPr algn="ctr"/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b="1" dirty="0">
                <a:solidFill>
                  <a:srgbClr val="FFFF00"/>
                </a:solidFill>
              </a:rPr>
              <a:t>Asexual Reproduction </a:t>
            </a:r>
            <a:r>
              <a:rPr lang="en-US" sz="2400" b="1" dirty="0"/>
              <a:t>– </a:t>
            </a:r>
            <a:r>
              <a:rPr lang="en-US" sz="2400" dirty="0"/>
              <a:t>one parent, identical offspring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FFFF00"/>
                </a:solidFill>
              </a:rPr>
              <a:t>Sexual Reproduction </a:t>
            </a:r>
            <a:r>
              <a:rPr lang="en-US" sz="2400" b="1" dirty="0"/>
              <a:t>– </a:t>
            </a:r>
            <a:r>
              <a:rPr lang="en-US" sz="2400" dirty="0"/>
              <a:t>two parents, offspring are genetically different from parents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Image result for giraffe with offspring">
            <a:extLst>
              <a:ext uri="{FF2B5EF4-FFF2-40B4-BE49-F238E27FC236}">
                <a16:creationId xmlns:a16="http://schemas.microsoft.com/office/drawing/2014/main" id="{7A2DBCF0-3244-4373-BAA2-88EE55017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30">
            <a:off x="2706234" y="3119471"/>
            <a:ext cx="4252691" cy="319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417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A7A81-ADA6-4146-BB50-62A7FA320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93" y="172079"/>
            <a:ext cx="5314536" cy="829408"/>
          </a:xfrm>
        </p:spPr>
        <p:txBody>
          <a:bodyPr>
            <a:normAutofit fontScale="90000"/>
          </a:bodyPr>
          <a:lstStyle/>
          <a:p>
            <a:r>
              <a:rPr lang="en-US" dirty="0"/>
              <a:t>Characteristics of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65FBB-355C-40AF-B0CD-1389E8F61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7059" y="1196926"/>
            <a:ext cx="6896600" cy="3261083"/>
          </a:xfrm>
        </p:spPr>
        <p:txBody>
          <a:bodyPr anchor="t">
            <a:noAutofit/>
          </a:bodyPr>
          <a:lstStyle/>
          <a:p>
            <a:r>
              <a:rPr lang="en-US" sz="2800" dirty="0"/>
              <a:t>All living things </a:t>
            </a:r>
            <a:r>
              <a:rPr lang="en-US" sz="2800" b="1" i="1" u="sng" dirty="0">
                <a:solidFill>
                  <a:srgbClr val="FFFF00"/>
                </a:solidFill>
              </a:rPr>
              <a:t>respond to stimuli</a:t>
            </a:r>
            <a:endParaRPr lang="en-US" sz="2800" dirty="0">
              <a:solidFill>
                <a:srgbClr val="FFFF00"/>
              </a:solidFill>
            </a:endParaRPr>
          </a:p>
          <a:p>
            <a:pPr lvl="1"/>
            <a:r>
              <a:rPr lang="en-US" sz="2800" dirty="0"/>
              <a:t>Living things will make changes in response to their environment</a:t>
            </a:r>
          </a:p>
          <a:p>
            <a:pPr lvl="1"/>
            <a:endParaRPr lang="en-US" sz="2800" dirty="0"/>
          </a:p>
          <a:p>
            <a:pPr lvl="1"/>
            <a:r>
              <a:rPr lang="en-US" sz="3200" b="1" dirty="0">
                <a:solidFill>
                  <a:srgbClr val="FFFF00"/>
                </a:solidFill>
              </a:rPr>
              <a:t>Stimulus</a:t>
            </a:r>
            <a:r>
              <a:rPr lang="en-US" sz="2800" b="1" dirty="0"/>
              <a:t> – </a:t>
            </a:r>
            <a:r>
              <a:rPr lang="en-US" sz="2800" dirty="0"/>
              <a:t>anything that causes some sort of reaction in an organism</a:t>
            </a:r>
          </a:p>
          <a:p>
            <a:pPr lvl="1"/>
            <a:endParaRPr lang="en-US" sz="2800" b="1" dirty="0"/>
          </a:p>
          <a:p>
            <a:pPr lvl="1"/>
            <a:r>
              <a:rPr lang="en-US" sz="3200" b="1" dirty="0">
                <a:solidFill>
                  <a:srgbClr val="FFFF00"/>
                </a:solidFill>
              </a:rPr>
              <a:t>Response</a:t>
            </a:r>
            <a:r>
              <a:rPr lang="en-US" sz="2800" b="1" dirty="0"/>
              <a:t> – </a:t>
            </a:r>
            <a:r>
              <a:rPr lang="en-US" sz="2800" dirty="0"/>
              <a:t>reactions to stimuli, can be internal or external</a:t>
            </a:r>
            <a:endParaRPr lang="en-US" sz="2800" b="1" dirty="0"/>
          </a:p>
        </p:txBody>
      </p:sp>
      <p:pic>
        <p:nvPicPr>
          <p:cNvPr id="2050" name="Picture 2" descr="Image result for phototropism plant">
            <a:extLst>
              <a:ext uri="{FF2B5EF4-FFF2-40B4-BE49-F238E27FC236}">
                <a16:creationId xmlns:a16="http://schemas.microsoft.com/office/drawing/2014/main" id="{40D34491-B1D7-447A-B254-90C4B87806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67" b="2"/>
          <a:stretch/>
        </p:blipFill>
        <p:spPr bwMode="auto">
          <a:xfrm>
            <a:off x="7141029" y="-3"/>
            <a:ext cx="5050971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767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3D6CC9-63A2-4733-A621-9170036B98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152" r="-3" b="10238"/>
          <a:stretch/>
        </p:blipFill>
        <p:spPr>
          <a:xfrm>
            <a:off x="5926240" y="10"/>
            <a:ext cx="6265758" cy="2285990"/>
          </a:xfrm>
          <a:custGeom>
            <a:avLst/>
            <a:gdLst>
              <a:gd name="connsiteX0" fmla="*/ 0 w 6265758"/>
              <a:gd name="connsiteY0" fmla="*/ 0 h 2286000"/>
              <a:gd name="connsiteX1" fmla="*/ 6265758 w 6265758"/>
              <a:gd name="connsiteY1" fmla="*/ 0 h 2286000"/>
              <a:gd name="connsiteX2" fmla="*/ 6265758 w 6265758"/>
              <a:gd name="connsiteY2" fmla="*/ 2286000 h 2286000"/>
              <a:gd name="connsiteX3" fmla="*/ 1062168 w 6265758"/>
              <a:gd name="connsiteY3" fmla="*/ 2286000 h 2286000"/>
              <a:gd name="connsiteX4" fmla="*/ 790683 w 6265758"/>
              <a:gd name="connsiteY4" fmla="*/ 1700078 h 2286000"/>
              <a:gd name="connsiteX5" fmla="*/ 787725 w 6265758"/>
              <a:gd name="connsiteY5" fmla="*/ 1700078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5758" h="2286000">
                <a:moveTo>
                  <a:pt x="0" y="0"/>
                </a:moveTo>
                <a:lnTo>
                  <a:pt x="6265758" y="0"/>
                </a:lnTo>
                <a:lnTo>
                  <a:pt x="6265758" y="2286000"/>
                </a:lnTo>
                <a:lnTo>
                  <a:pt x="1062168" y="2286000"/>
                </a:lnTo>
                <a:lnTo>
                  <a:pt x="790683" y="1700078"/>
                </a:lnTo>
                <a:lnTo>
                  <a:pt x="787725" y="1700078"/>
                </a:lnTo>
                <a:close/>
              </a:path>
            </a:pathLst>
          </a:custGeom>
        </p:spPr>
      </p:pic>
      <p:pic>
        <p:nvPicPr>
          <p:cNvPr id="3076" name="Picture 4" descr="Image result for decomposer">
            <a:extLst>
              <a:ext uri="{FF2B5EF4-FFF2-40B4-BE49-F238E27FC236}">
                <a16:creationId xmlns:a16="http://schemas.microsoft.com/office/drawing/2014/main" id="{772BCE3F-709E-4441-861A-4FFC5370A8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43" b="9287"/>
          <a:stretch/>
        </p:blipFill>
        <p:spPr bwMode="auto">
          <a:xfrm>
            <a:off x="6988408" y="2286000"/>
            <a:ext cx="5203590" cy="2286000"/>
          </a:xfrm>
          <a:custGeom>
            <a:avLst/>
            <a:gdLst>
              <a:gd name="connsiteX0" fmla="*/ 0 w 5203590"/>
              <a:gd name="connsiteY0" fmla="*/ 0 h 2286000"/>
              <a:gd name="connsiteX1" fmla="*/ 5203590 w 5203590"/>
              <a:gd name="connsiteY1" fmla="*/ 0 h 2286000"/>
              <a:gd name="connsiteX2" fmla="*/ 5203590 w 5203590"/>
              <a:gd name="connsiteY2" fmla="*/ 2286000 h 2286000"/>
              <a:gd name="connsiteX3" fmla="*/ 1059212 w 5203590"/>
              <a:gd name="connsiteY3" fmla="*/ 2286000 h 2286000"/>
              <a:gd name="connsiteX4" fmla="*/ 925708 w 5203590"/>
              <a:gd name="connsiteY4" fmla="*/ 1997870 h 2286000"/>
              <a:gd name="connsiteX5" fmla="*/ 925707 w 5203590"/>
              <a:gd name="connsiteY5" fmla="*/ 199787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03590" h="2286000">
                <a:moveTo>
                  <a:pt x="0" y="0"/>
                </a:moveTo>
                <a:lnTo>
                  <a:pt x="5203590" y="0"/>
                </a:lnTo>
                <a:lnTo>
                  <a:pt x="5203590" y="2286000"/>
                </a:lnTo>
                <a:lnTo>
                  <a:pt x="1059212" y="2286000"/>
                </a:lnTo>
                <a:lnTo>
                  <a:pt x="925708" y="1997870"/>
                </a:lnTo>
                <a:lnTo>
                  <a:pt x="925707" y="199787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heterotroph">
            <a:extLst>
              <a:ext uri="{FF2B5EF4-FFF2-40B4-BE49-F238E27FC236}">
                <a16:creationId xmlns:a16="http://schemas.microsoft.com/office/drawing/2014/main" id="{351AFDEC-7A0D-454E-94F8-4388C4C587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4"/>
          <a:stretch/>
        </p:blipFill>
        <p:spPr bwMode="auto">
          <a:xfrm>
            <a:off x="8047618" y="4572000"/>
            <a:ext cx="4144382" cy="2286000"/>
          </a:xfrm>
          <a:custGeom>
            <a:avLst/>
            <a:gdLst>
              <a:gd name="connsiteX0" fmla="*/ 0 w 4144382"/>
              <a:gd name="connsiteY0" fmla="*/ 0 h 2286000"/>
              <a:gd name="connsiteX1" fmla="*/ 4144382 w 4144382"/>
              <a:gd name="connsiteY1" fmla="*/ 0 h 2286000"/>
              <a:gd name="connsiteX2" fmla="*/ 4144382 w 4144382"/>
              <a:gd name="connsiteY2" fmla="*/ 2286000 h 2286000"/>
              <a:gd name="connsiteX3" fmla="*/ 1054581 w 4144382"/>
              <a:gd name="connsiteY3" fmla="*/ 2286000 h 2286000"/>
              <a:gd name="connsiteX4" fmla="*/ 1054581 w 4144382"/>
              <a:gd name="connsiteY4" fmla="*/ 2285999 h 2286000"/>
              <a:gd name="connsiteX5" fmla="*/ 1059211 w 4144382"/>
              <a:gd name="connsiteY5" fmla="*/ 2285999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4382" h="2286000">
                <a:moveTo>
                  <a:pt x="0" y="0"/>
                </a:moveTo>
                <a:lnTo>
                  <a:pt x="4144382" y="0"/>
                </a:lnTo>
                <a:lnTo>
                  <a:pt x="4144382" y="2286000"/>
                </a:lnTo>
                <a:lnTo>
                  <a:pt x="1054581" y="2286000"/>
                </a:lnTo>
                <a:lnTo>
                  <a:pt x="1054581" y="2285999"/>
                </a:lnTo>
                <a:lnTo>
                  <a:pt x="1059211" y="228599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C55CB3-908F-4C17-B159-07755D458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32" y="288930"/>
            <a:ext cx="5523322" cy="85407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Characteristics of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5102F-8FA3-4EC9-B337-7157C10DD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232" y="1244916"/>
            <a:ext cx="6665539" cy="5324154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All living things </a:t>
            </a:r>
            <a:r>
              <a:rPr lang="en-US" sz="2800" b="1" i="1" u="sng" dirty="0"/>
              <a:t>require energy</a:t>
            </a:r>
          </a:p>
          <a:p>
            <a:pPr lvl="1"/>
            <a:r>
              <a:rPr lang="en-US" sz="2800" dirty="0"/>
              <a:t>Energy is required for all of life processes and can be obtained in a variety of ways</a:t>
            </a:r>
          </a:p>
          <a:p>
            <a:pPr lvl="1"/>
            <a:endParaRPr lang="en-US" sz="2000" dirty="0"/>
          </a:p>
          <a:p>
            <a:pPr marL="457200" lvl="1" indent="0">
              <a:spcAft>
                <a:spcPts val="600"/>
              </a:spcAft>
              <a:buNone/>
            </a:pPr>
            <a:r>
              <a:rPr lang="en-US" sz="2800" b="1" u="sng" dirty="0"/>
              <a:t>Autotroph</a:t>
            </a:r>
            <a:r>
              <a:rPr lang="en-US" sz="2800" dirty="0"/>
              <a:t> – uses energy from sun to make food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en-US" sz="2800" b="1" u="sng" dirty="0"/>
              <a:t>Heterotroph</a:t>
            </a:r>
            <a:r>
              <a:rPr lang="en-US" sz="2800" dirty="0"/>
              <a:t> – consumes other organisms to obtain energy 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en-US" sz="2800" b="1" u="sng" dirty="0"/>
              <a:t>Decomposer</a:t>
            </a:r>
            <a:r>
              <a:rPr lang="en-US" sz="2800" dirty="0"/>
              <a:t> – breaks down dean organisms for energy</a:t>
            </a:r>
          </a:p>
          <a:p>
            <a:pPr marL="457200" lvl="1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959330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218</TotalTime>
  <Words>403</Words>
  <Application>Microsoft Office PowerPoint</Application>
  <PresentationFormat>Widescreen</PresentationFormat>
  <Paragraphs>68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</vt:lpstr>
      <vt:lpstr>What is Biology?</vt:lpstr>
      <vt:lpstr>Characteristics of Life </vt:lpstr>
      <vt:lpstr>Characteristics of Life </vt:lpstr>
      <vt:lpstr>Characteristics of Life</vt:lpstr>
      <vt:lpstr>Characteristics of Life </vt:lpstr>
      <vt:lpstr>Characteristics of Life</vt:lpstr>
      <vt:lpstr>Characteristics of Life</vt:lpstr>
      <vt:lpstr>Characteristics of Life</vt:lpstr>
      <vt:lpstr>Characteristics of Life</vt:lpstr>
      <vt:lpstr>Characteristics of Life  </vt:lpstr>
      <vt:lpstr>Characteristics of Life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</dc:title>
  <dc:creator>Nicohlas Anderson</dc:creator>
  <cp:lastModifiedBy>Elizabeth Hudson</cp:lastModifiedBy>
  <cp:revision>5</cp:revision>
  <dcterms:created xsi:type="dcterms:W3CDTF">2019-07-29T17:05:54Z</dcterms:created>
  <dcterms:modified xsi:type="dcterms:W3CDTF">2019-08-22T12:25:27Z</dcterms:modified>
</cp:coreProperties>
</file>