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59" r:id="rId4"/>
    <p:sldId id="260" r:id="rId5"/>
    <p:sldId id="261" r:id="rId6"/>
    <p:sldId id="257" r:id="rId7"/>
    <p:sldId id="263" r:id="rId8"/>
    <p:sldId id="264" r:id="rId9"/>
    <p:sldId id="281" r:id="rId10"/>
    <p:sldId id="265" r:id="rId11"/>
    <p:sldId id="267" r:id="rId12"/>
    <p:sldId id="268" r:id="rId13"/>
    <p:sldId id="270" r:id="rId14"/>
    <p:sldId id="269" r:id="rId15"/>
    <p:sldId id="271" r:id="rId16"/>
    <p:sldId id="272" r:id="rId17"/>
    <p:sldId id="273" r:id="rId18"/>
    <p:sldId id="266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9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0567F-ABB3-4664-A7E5-BF16A1F37374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AC0EB-8271-4F3C-B333-6E8243113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40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 cells need to transport materials (V) increases at a faster rate than its ability to transport materials (SA)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AC0EB-8271-4F3C-B333-6E82431138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2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unicellular organisms this produces a new organism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multicellular organisms long and complex sequences of cell divisions are needed to produce a new organism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AC0EB-8271-4F3C-B333-6E82431138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029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Other resources divide the cell cycle into 4 stages or phases: G1, S,</a:t>
            </a:r>
            <a:r>
              <a:rPr lang="en-US" baseline="0" dirty="0" smtClean="0"/>
              <a:t> G2, M-phase (mitosis &amp; cytokinesis)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AC0EB-8271-4F3C-B333-6E82431138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28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AC0EB-8271-4F3C-B333-6E824311386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407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E51EE-E81A-4001-A711-FC2BD3283799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CA2E9-5852-42DE-A9F5-39A4DE614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968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E51EE-E81A-4001-A711-FC2BD3283799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CA2E9-5852-42DE-A9F5-39A4DE614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41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E51EE-E81A-4001-A711-FC2BD3283799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CA2E9-5852-42DE-A9F5-39A4DE614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91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E51EE-E81A-4001-A711-FC2BD3283799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CA2E9-5852-42DE-A9F5-39A4DE614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02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E51EE-E81A-4001-A711-FC2BD3283799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CA2E9-5852-42DE-A9F5-39A4DE614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93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E51EE-E81A-4001-A711-FC2BD3283799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CA2E9-5852-42DE-A9F5-39A4DE614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278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E51EE-E81A-4001-A711-FC2BD3283799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CA2E9-5852-42DE-A9F5-39A4DE614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398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E51EE-E81A-4001-A711-FC2BD3283799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CA2E9-5852-42DE-A9F5-39A4DE614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89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E51EE-E81A-4001-A711-FC2BD3283799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CA2E9-5852-42DE-A9F5-39A4DE614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361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E51EE-E81A-4001-A711-FC2BD3283799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CA2E9-5852-42DE-A9F5-39A4DE614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003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E51EE-E81A-4001-A711-FC2BD3283799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CA2E9-5852-42DE-A9F5-39A4DE614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025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E51EE-E81A-4001-A711-FC2BD3283799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CA2E9-5852-42DE-A9F5-39A4DE614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57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www.google.com/url?sa=i&amp;rct=j&amp;q=&amp;esrc=s&amp;frm=1&amp;source=images&amp;cd=&amp;cad=rja&amp;uact=8&amp;ved=0CAcQjRw&amp;url=http://www.micro.magnet.fsu.edu/cells/fluorescencemitosis/index.html&amp;ei=CC5ZVPXPLYOqNsC9gagI&amp;bvm=bv.78677474,d.eXY&amp;psig=AFQjCNGTPn2y4oZmy3utlZhLDQ1fP0sPSg&amp;ust=1415216969493652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google.com/url?sa=i&amp;rct=j&amp;q=&amp;esrc=s&amp;frm=1&amp;source=images&amp;cd=&amp;cad=rja&amp;uact=8&amp;ved=0CAcQjRw&amp;url=https://ehumanbiofield.wikispaces.com/Cell%2BDivision%2Bhw-%2Bkat&amp;ei=bS9ZVKLpJISpNq-ngPgK&amp;bvm=bv.78677474,d.eXY&amp;psig=AFQjCNEVNc65O1NTVN2W2Xk7GjhZEgkXHQ&amp;ust=1415217363206821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ved=0CAcQjRw&amp;url=http://www.pinterest.com/pin/255790453808631429/&amp;ei=rzJZVOnjJoahNuzAg6AM&amp;bvm=bv.78677474,d.eXY&amp;psig=AFQjCNEmagkNkVW3GyZMuvmntfeeXbFpAg&amp;ust=1415218084491939" TargetMode="External"/><Relationship Id="rId2" Type="http://schemas.openxmlformats.org/officeDocument/2006/relationships/hyperlink" Target="http://www.google.com/url?sa=i&amp;rct=j&amp;q=&amp;esrc=s&amp;frm=1&amp;source=images&amp;cd=&amp;cad=rja&amp;uact=8&amp;ved=0CAcQjRw&amp;url=http://pixgood.com/hydra-budding.html&amp;ei=PzJZVNvSO4acNqyLhIAP&amp;bvm=bv.78677474,d.eXY&amp;psig=AFQjCNEmagkNkVW3GyZMuvmntfeeXbFpAg&amp;ust=141521808449193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hyperlink" Target="https://www.google.com/url?sa=i&amp;rct=j&amp;q=&amp;esrc=s&amp;frm=1&amp;source=images&amp;cd=&amp;cad=rja&amp;uact=8&amp;ved=0CAcQjRw&amp;url=https://www.blendspace.com/lessons/H04C2gVfizVzBA/amazing-life-cycles?feature%3Dembed&amp;ei=fDNZVLDpB4WqNpPXg4AP&amp;bvm=bv.78677474,d.eXY&amp;psig=AFQjCNErvt7CKJOTou1SJYz2EqqKCvHb4g&amp;ust=1415218350623108" TargetMode="Externa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mainsgate.com/spacebio/modules/gs_resource/CellDivisionMetaphas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015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6002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The Cell Cycle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295400"/>
            <a:ext cx="7239000" cy="17526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Growth, Duplication &amp; Division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21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Mitosis: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Division of the nucleus</a:t>
            </a:r>
          </a:p>
          <a:p>
            <a:r>
              <a:rPr lang="en-US" dirty="0" smtClean="0"/>
              <a:t>4 Phases</a:t>
            </a:r>
          </a:p>
          <a:p>
            <a:pPr lvl="1"/>
            <a:r>
              <a:rPr lang="en-US" dirty="0" smtClean="0"/>
              <a:t>Prophase</a:t>
            </a:r>
          </a:p>
          <a:p>
            <a:pPr lvl="1"/>
            <a:r>
              <a:rPr lang="en-US" dirty="0" smtClean="0"/>
              <a:t>Metaphase</a:t>
            </a:r>
          </a:p>
          <a:p>
            <a:pPr lvl="1"/>
            <a:r>
              <a:rPr lang="en-US" dirty="0" smtClean="0"/>
              <a:t>Anaphase</a:t>
            </a:r>
          </a:p>
          <a:p>
            <a:pPr lvl="1"/>
            <a:r>
              <a:rPr lang="en-US" dirty="0" smtClean="0"/>
              <a:t>Telophase</a:t>
            </a:r>
          </a:p>
          <a:p>
            <a:pPr lvl="1"/>
            <a:endParaRPr lang="en-US" dirty="0"/>
          </a:p>
        </p:txBody>
      </p:sp>
      <p:sp>
        <p:nvSpPr>
          <p:cNvPr id="4" name="AutoShape 2" descr="data:image/jpeg;base64,/9j/4AAQSkZJRgABAQAAAQABAAD/2wCEAAkGBxQTEhUUEhQWFRQVFhwUGBgXGBccFhgZFxQYFxgYGBcYHCggGBolHBUYITEiJSkrLi4uFyAzODMsNygtLisBCgoKDg0OGxAQGywkICQ0Lyw0LCwsLCwsLCwsLCwsLCwsLywsLCwsLCwsLCwsLCwsLCwsLCwsLCwsLCwsLCwsLP/AABEIAMYA/wMBEQACEQEDEQH/xAAcAAAABwEBAAAAAAAAAAAAAAAAAgMEBQYHCAH/xABJEAABAgMEBAcKDQQCAwEAAAABAgMABBEFEiExBhNBUQcUIlNhcdEIFzI1coGRkqGzIyQzNFJzdKKx0tPh8EJDYsEl8RVjgqP/xAAbAQEAAwEBAQEAAAAAAAAAAAAAAQMEAgUGB//EADYRAAICAQMCBAQFBAIBBQAAAAABAgMRBCExEkEFE1FhIjJx8BSBkaGxI8HR4QbxghYkM0JS/9oADAMBAAIRAxEAPwDcYAEACAM80xk50zqlS4fLbrLcobilBCA8pzWPDGgUgITyhiL4gCOkEWi2iWVSYBQWQpKgpWsV/wCPUKOk15OuolRFACqpxxgB7O2taYYKmg6qikYql7rpJaWp1sIDZ5CXAgBRTjUi+PDgA85P2i2/VtpwNqmKqSEFRUkty2F4hSQBV0UqgYE3sKECa0icm0zKeLpXdUGG1KCbwSlc0Q8QDVNUtm9WmHTADG1pecmJGUSbyZgvo1pIcSLqdYCpxLK0KCTRJNCBiOqAI6UmbQYalGkIfvh06+8hS0AGbCVpStQWotpbUpSCVAlITiSCmAHJYnVWa0hC3uNCcbBW4g1SBNgqUoC7rGgnE40IqK0gBAzdoMNyzTTb5dS6eMLUgrQ8Q+2FrvFKiErbUtaUgoAGAPJuwAtOWtaLaVLWVJQpZSSW0DVIFohlKm6jluKl1XgFXqkCg2EBvZmkk+8ZdSEuLQXlpcVqhcU2mcdZxupNFpQhJOKQK15WIADpE9aaUMlesLi20uBIYTdLpWEqYdoPgkJRyr1QaqOPJukCW0dnZtcwtLwXco4V3mwhDaw9RpLKwPhUqbqSaqyGIrSAKkxNTMow+6dYHdYhIK2Zk0Dk+hB5TrqmnCULwCUpgB5aLloLQhfxhN1fhpbIcUym0mQlSmwKBRYClFN0EgHAAkQAdt60mWl6sOrvqcVRaKloG0AmqOSVE6halBJCvBFE0F0gGZXP61LriHF1RLEhIWEkpVOFfJN0Bd0s3gQBUjAYUAX0YmZ515lUyl0JS67ipBRVtUs0U3wEIBo4XAKpwptzICcvKzqZh1boccZU5NoYQm/VpRUpTbjgry0LAUlJyRyKeESAGzcxaJW2Sh8KZSu6gNnVU4gNWpS83Fl4qBSomhAwFKqAXtC0rVQlSUBRIc5LhazrKtOJSUttq+D1ynEkgA8ml4HGAJ3Ry05h2amGnCkoliUKUkJotbpDqACMtW0UpOVSrHIVAgJNE0004pDEyqfS07rHFqWWFrLgu3EFRS5UcpASOSBQ0JoQCOpn3NWtQdJupFUhxNQm0WiCtN1HL1QVXkpqmuABgCwaCz044HhOJVeSoXVFFxJqDeCQUpNBQfSArgtecAWmABAAgAQBmk/w1SLTrjSmZoqbWpskJZoShRSaVeBIqN0Q5JEZCJ4bpE/2Zvf4DH60cOyKOXYk8BmuGyRV/Zmx1oZ/WiJWxRErFEMrhnkgK6ibI6EsfrRCvgzlXxbwed+qSw+Am8f8GP1onzoE+dE8Rw1yRNAxN+ox+tB2xR3GcW8ZwHRwzSZrSXm8P8Gf1oh3wXc582J4eGeS5ibyr4DP60PPgQrosI5w1ySRUsTeP+DH60dK2L4LG8cj/RzhYk5yYRLobmG1rrQupaCMBWlUuqNTkMI7Uk+CFJPgudrT6Zdh19YJQy2t1QTS8UtoKiEgkCtBhiIk6M17/NnczOeoz+tABXOHKzVgpVLzaknMFtgg9YL0RkjIG+HWzUgJTLzaUgUADbAAG4APYRJIccPFn8zOeoz+tEZIyed/iz+ZnPUZ/WiSQOcOdnHBUvNkbi2wcQaj+9vERlEZR73+LP5mc9Rn9aJGTzv82dzM56jP60CQd/qzuZnPUZ/WgCy6E8Israa3EMJdQpsJJDqUC9er4N1aq0u45ZiAJfS3SRqz5ZUy+lakJUlJDYSVVUaDBSkj2wBQ+/1Z3MznqM/rQAO/1Z3MznqM/rQARrh0sxNbsvNJqSo0bYFScyaPYnpgA/f5s7mZz1Gf1oAHf5s7mZz1Gf1oAHf6s7mZz1Gf1oAHf6s7mZz1Gf1oAHf6s7mZz1Gf1oAHf6s7mZz1Gf1oAu2hulrFpMl6XC0gKKSlwJCxTaQlShQ9cAYLZlrSrM5aSJwXm3Zml24pQUG5ta1A3fNEEEqzpHZgbaQ+y0OVrFIDCggOKlG0FZFCLgcS4LtD4SCAaGOIyUuDiMoy4BZtt2Yq+rVS6GWkIUStlSnFFc4QtABN5fwASBuKqnKChH0JcU+ewaW0rsx1TWuQDq0tpFWVKUUplrpQ4SCFAOUAwOVRtMQ4x5Zy4w2bFmrTsoJbGoFQ66RRpXgnXasu3gSpIq1yRey8AUoauqoqzU2VS0w2t9wtIuNFRKEiuCa4AA4gdGyMlklluJRN8tMIKXcqA1p+Aqd8Ub9Ry+NnuNVIBrU4DdFqfoXqEYfN+z9hlNN50Ho2CL4SOY7YJDQNP/Jy+6+I11s0VM6U068WT32N/wBwuLS4530W00alLOVL3dY4684FpJUGw24ylu8pIFHacqiScCAYAmmLZsd5woDDKQqYuIAZKSpBfZ1K9YTyEhGtvhWd4ZilIIY8nbdslrWsatstrWEuXWV6s3EzSUqQNi032Rf2kEjfEKXYhS3wJsWpYVQNUkji+rKtQq9fBqCBdu36GlaVw8IZk5JEOSXJUtNJmQdblhIthCkIo5ySFeA2AFmlFqCg4bwKs88gDZLZWS3jFfVsVp52E1NG9iI6UtjpSWBNSdsdJnSYmTHR0aj3Pnz9fkdsAadw8+KHfrGveCAM3sXTWQbkGWnb5eRKuypok+C+VrWmtKVvNtAHZrDsBgBw9pJYpKm0IbQypbTh+AUbwQp7k0KcFAKavYEEXvDOYDl21rGYLMy2lpKVv6xFxpWtSW5hglX+CAnXC7TlXhQYQBErtuxltPqW0jXOMAXQwoJDoCzVBFCCTcrRSa7zjQA9rW1YahMatlN9bICKNKSkKCXsG+RVK6lolRAy8I0IUBlVIDA4l5eoJJpT2xXKeNkbdPplJOU3hL9xBYjtGWS32CxJwb/3OPyD/lCAMstlocemlEV+MvEbsHVxkuk+EZbpPhEDNOlaiTFsIqMcIshHpWEJpEdMljuzmSVVHUOuKbpJLBxY9sFpkpa9h9Hs7Y8uyeDP3SS3/k9W3St3AZVOfXEKWeS2SkviawFaOHREvkpcU5ZkITRSMD6B7PNSLIJvcsfTn2EZlOAAFDTHb1ensjuD3yzhy65bL/Y60FR8fl656wRuqfxF9fznRmnXiye+xv8AuFxpNJxzAHoMAPWTUVz2ERTLZmeWzwOpVGP8xiqb2KrJbBlMU2dMQp5Oo5ayG4thUkDCsR1+hEPil08DZTeNcv3i1S2OlLYZuoi2LLosRpHZYal3Pnz9fkdsAabw8+KHfrGveCAOX4AEACAPQIEpNjlqWOecVuZtq0je+MjkS0VeYbVpOzF3GyE5YAUjhNNmqyuUa08bJYI2ZAjTA8TUqK4G8dmU3/ucfkH/AChAGX6Rik3N0qazD3teVhGOe8jJPeRCakbfZjHfUyzLF2bPvHCK5XdKCkixSFl3BeOB2dHTT0xnip6mXTBbd2creXwotNnapfJIuGmB2E0zPTGXW+FamiPmRfV7f4NCpw+rO4jP2bQG5QlOe/CMMLJJ/GmhPTyk2uf8kJMsgCqqUB2dNY1wk28IyKtp7kay3eJrl7TGmUsImxd8Amxu83m/CFfuU17Pq9CU0NQBOS2/WCvpH7xp07bsL62nPJv+nXi2e+xv+4XHoGo45gAQA9kEnGKbSi4lJRquzGopGWyWDLPPBMizFEZZj/cY/Pjk2aaqfS4MI5Z/JNcKftEq74tilVKMW5cvH8kW/L4itez/AKjVGexS307Ij5tvdgPaY0Ql6l1cvUYrTjui9M1ZXY07uffn6/I7Y6JNN4efFDv1jXvBAHL8ACADITWIbwdwj1MdMpoRFtNHnZNMX5UkTDEoTimtDsjy7LOl4fKPoKoQ5g3h9vYdrlq0pQUpFCsN1kqpKLi0uBtaKioAYUGPThui2lJPJx4hOdsEljC3/wCiAm1VIxjfBHyWqllrcQjsym/9zj8g/wCUIAzHSNdZuZGFOMu+9VnGKaxJszPZsZoYw6v55orcznJN2XJ1qpXggeb94ojF22RqjyyypR/MmEY9v86I+00ujhTHZHoxqXC3FGxQ4Z740eQ7FjsXeWu4rNG6ARnGC/w6M1ho4aSeRsWw+P8AIHdn0x8h4hpHop5ivhZito+LqyNKITUAYAUrlU9UY/iluVq6utdK32e42SEqqAK1Bzyw2Dpi19UeShVSsSS7Z5++R/oqzSbZP/sR6LwjXpZZsS+pXTnzF+ZuenPi2e+yP+4XHrG85ACQcvR/M44y1ycNtcgS30QbIch/JMCuecUWTeCqbytyzybASASKitcMceuONNoLdY/heFxl/wBiJW11tPq35/7LDKzySACnoFcMI03f8cprUv6m/bJbHxNd1+n3sS05INqbPgjAHM03/wC4+Wv092msxvJeuDXKVOppb4f3x7lKtNgJJAGW3rzjdTNs8vy0u2StzZFeT6T/AKj0q843LOF09iLeTGqLLos0zufPn6/I7Y7LDTeHnxQ79Y17wQBy/AAgCRYYNBQRdp7aGnVdtnhm/wDD2QSsrJCSka7Kx9l4fp9FKjpzujxtRqHGTyW2ybPQPCPXTIdFd8fmPjcnHUS8tbZMMvELor4HgnZiyWtSo3QnDPacMo+fhqbPMSyZaPEtR5qj1N5M4mQAVDGtY+kg28H6Rp5RdPxN5IOcVVUb61hHh6uXVYN47Mpv/c4/IP8AlCAKDb8t8ZmSM+MOdVC6qseVZZ8bR58m+p5GkvL44in4E9EVTnsdxlJ7IlJVR1agRSh/agjR4X0/jIv2ZoqhiQu0vKPu200sHq1rBJSyMRFX4rolg1KvMQto44RoVib6vbkySXYJZ8uRXyT7RHx3/ItTGUOl+qMlqzF4Ii0ia0ThTKvTHg04xuYJQSWGN22iaba4AdNcYslJIQrbeEuSf0aZuPsgnEuop62Md6OXVese/wDBXVY1e4/lzng2nTnxbPfZH/cLj3DeceppHO5zv3HsuK9fRFM9iix4JCVYunpzjPZLKOKpOT2eMElLEqJrUbRH2OhshVRGGIr4cp4fJmnn5ibs9umZirUKx19E8OTz7pY7/mUTfdIfztr48kAUFOjDbFGn0OnsfVh56f8AxONOrKY4zz/chJ+d1iTeFTn+8fPa7w6Olsi4ZSfZ8/X6M9eiCtj8T4KtMvV3jshCODjGXkjHljZ+MaYpl8UzTO59+fr+r7Y7LDTeHnxQ79Y17wQBy/AAgCzaMs3s8dgEebrZdJ7emudWnlKT7foWp+RKOSnwQOURmo7f/kRo8H8eenz1x6m9lnsfBStVkut/9Hss+cKYU6MAOjeY+h8U8Jq1VHmVrhZeN23/AB+hXJeovaFrUbNTmKAH2kx8TZ4VKmSfJboqf6yaKBabvKJBj06Y/Ckz7ib8uCaZEuLrGtLB5dk3N5YSJODf+5x+Qf8AKEAUW3T8amM/nDvvFY/zdHkWr42YW1lvuNEKIA3RU0siOexIS0yfBUMDyf3ipN1yVkOVubK5NNJ5wOQwE43gRXD94+o03jlc4YnszfW9yWsVhTrgSnHbhFWq8TojDLlz97mtTbySkxYLgxVhtqdkZZf8l0kYdMXn2M8oyl7ETai0tIuJNVKzOwx4F+qnrbvMksJcIxXSSjhfwVdxKiemuMaE0kZpZkth1eokhGzPf5qdcV43+IrtTnHpjwt3n1JLRxPxlipxDyenAnfGnRv+svoyjT4U1tznc2vTrxZPfY3/AHC49o9E46EAPZc9eEUzRRYWKypsZKx6486+t8owyUo7xJDiagapFUnEEZU3R9F4X4nG2EKpNKUOz77YK85TbWBy2qgz/m2PpF+GlHy4PHLfql6HDm87jecc5Jp5o7fSklU8YjtF916ssgs7yIRbxBJJwIp6Y+b8U1KsqVc8Oaf7GulpPC2RDTLtc8emPLhEvihIJoKnCO85Os5expfc+n4+vyO2Oyw03h58UO/WNe8EAcvwB7AFo0YeuEVyrHl62PUtjfdXZ+HcIcs0N605cppXHqNPZHzsaL1LjY+Ll4ZrIT+XYqtpT6ASEn/Qj9K/4pqrFFwnv++xpjpZr5kQE3OlW2sav+QSrf8A8S2fLPZ8P0q690Q00recY+dgjfqZerGsWGMEAb/3OPyD/lCAKDba/jczjlMO9fyqthjyrl8TMXQs7+4zBvZVAzx2U3RV8vJZHpwltsSC3Uo8JVNgFcfQIzqMpcI1Tm00/YdyqEuYXjTKtKCvXWKptw3wW1zTeEW2xNVKAqJvLpQCu2keRqfM1L6cYRtcMxcG8f5Gtr26pxKjeNThT+dUW6fRxra2M/V/T54+/wBypzLqjSoNejOketCKXB507ovbHA3dWchUHpiyKXJXKbaaQqtN1IG0kHr21Mcp9UslUu2w/wBFAeNMZ/LJJx/y3Rr0uPOX0Iqebl7G56deLZ77G/7hcesegceCIIHDXSQIrkVS9h+iYCRt9mUUODbMzrcmWnRy3UIwIvbwaYjq3x5er0k5bp490Y9VXZKHOMemdx5aE4wtX0N27qNY0aXWaqvHU+pL90U0V2dOcog3lIqTfqI92/xy62DhGOG+73ZbDq44IpxwnIYb8Mus5R5iSW7NSSXJFuOAHDlHfs/eNSTaNkYtrfZCCq+eO0Wo1DufPn6/I7Ykk03h58UO/WNe8EAcvwAZsVIEQ3hHUIuUkkT8umgy/wC4wTeWfWVVYhuhZybKRiKHOOFWm9jm2NcI/HHD5I60ZmpvA+bZHpaG+3TN9Hc8nxFU2PrisfQYuPYRv1V0ZVxrjv3f1PLjJ5bECYwkN5PIEAgDf+5x+Qf8oQBntvPfG5nDJ90f/qqPMth8TMUo7jFJBHt8wjjhlkIyeWuwoEA47RmTHGWjqUodv5JGUcujA4Hf1Zxnsj1M5jOSyls/4Ha5uvgHBOBrt6vQIpVWPmXJqjY61juhNxxJHhGtanePNHSi0+DPde1tHljF1wmhrXZ/lF8YpbYK5L4RJJBIxy/7Hnjt5SM+ZIcA0IUqnX1fjFeMrpRTKWNoDvRWYvT0uAcNYDTzxt0sOmZo00cWZfJvenXi2e+xv+4XHpHonHQVAYDAmIIwLNuUzjhxyVyjngdy7wCgd2yKpxbWCmcMxaYtNTVSa9ee2scQrxwVwrxwMnJjpw3bYuUDQoe24i46VZnDYI7UVHg7jFR4PUpFIhthtgCYlsZNN4AfGC/I/NHUTqPBpfDz4od+sa94Ik6OX4AXlEgqxjib2NWkgnPclFPqGXgg0jKoRfPJ7stRbHdfKhq6/Wp2boujDGEefbqHY5S7eg1fdrlFkY45MN9yljpEax2ZsnkACABAG/8Ac4/IP+UIAz/SBpPGpo1rV93Chz1qo8uyT62jLGaTefvcjaY025geb2xHY5blwxdlVN1YrkskKO+ByMTiTQUGUVcI6ccLYWW5twA37erGOEuxxGbey5GgTQk9Bz/GLs5WDmbClBoDjUnzZZmJzucRm+rY914SBhlt3mI6GxNZWG9/QazMyM1bKmg/3vi2EOyOIw7Ie6ETgVaEsAP7gjbTV0vLNdFXS8s6M068WT32N/3C40ms45gD0GAPRAgWQvtr0xw0cNHinCRh/wBwSWQopMSJjo7PBEkhqRBDZ4TEjBqPc+n4+vyO2BJpvDz4od+sa94IA5fgBZl27jt2RxKOTRTd5e65PeNKpSucOhHX4uzDWeRIqjrBncmwsScggAQAIAEAb/3OPyD/AJQgCatvglaeecdQ4Ww4orKeUeUo1JqTtJrFbqg3nBx5cRmjgbSMRMGvV+8cuit8oeXE97zyef8Auw/D1+n7seXEOngjplMkf/Mc/hanyv5JjBR2Q3neDRttSdZOXSQoiooAlAvKUTklIwqThiN8FpaksY/k4dFb7CMpwXsOqIbmwshKV4CqSld66oGtFA3VYjdHX4ev0Hkw9B6rghBFOMGnk/ysQtNUu38kKiC4QmvgaSc5g7sj2x0qILhEqiC7CbnAo2rN8nzHtjpVxXCJVUVwhzYnA81LvtvJdJLagrbj6THWDvBpVoSaHmnGXBVDqFNrFSKpWkpUKjEYE5RJJlLvAXLkkhwgVwHKwG7woAL3iWOdP3vzQAO8Sxzp+9+aAB3imOdP3vzQBFu8FVnpdDKpsJcKigBV4AqSGyUhRNCr4ZvCtTe64AeSXArKupvNv3gFKQcFYKbWULSQTgQpJHmgBx3iWOdP3vzQAO8Uxzp+9+aAB3iWOdP3vzQBYdCODNuzn9c25eqm6RQ/7MAWjSqwG56WXLvCqVUOZFCk1B5JGRgDNu8Sxzp+9+aAB3iWOdP3vzQAO8Sxzp+9+aAB3iWOdP3vzQBHngjkMuNJBvLQEkqClqb8MISVVWRlya4iAHctwISziErQ9eStIUki9QgioOe4wAr3iWOdP3vzQAO8Sxzp+9+aAB3iWOdP3vzQBdNAtCkWalxKF3gsg7cPSYAsxm2/pp9YdsAeccb+mj1h2wAOON/TR6w7YAHHG/po9YdsAQtuWch9xCw+EUZdl1FKwFBLxaXeSd4UwkdSjACejtkNSqzR5KkhpLSaqTe+VddUVUoM3aCmxPTAE9xxv6aPWHbAA4439NHrDtgAccb+mj1h2wAZEygmgWkncCCYAUUqgqcAMYAR443ziPWHbAA443ziPWHbAA443ziPWHbAA443ziPWHbAFUnNGWnXFqXMBKVLdICFN8pD6WNYhV8Eg3mMCkg0VAE1YiEMoWFOtlS3nXjRQoNY6pQGO5JA6SDAEjxxvnEesO2ABxxvnEesO2ABxxvnEesO2ADtvJV4KgabiD+EAGccCRVRAG8mggBLjjf00esO2ABxxv6aPWHbAA4439NHrDtgAccb+mj1h2wBWZGwkNKvpfTeStxQF5BStK5hcykLvJJSQtxQqmlRTooBMWE23LyzLGtQrVNpbreGN1IFc+iAH3HG/po9YdsADjjf00esO2ABxxv6aPWHbACrbgUKpII3g1gDmOxtDxaNp2glSlIQ266byQn5RcwUNg1/pxUo9CDEEDaS4NHnENqLzaVLulaChd5pCi8LyjShIMusEVwzJEAP5PgoXrkodfRTXFtQQlV7VpmUS61pUpN0G84ghJxIJ3QA1Y4L3VoW43MNFsNtutqKXEhxDiQonEckpBqRicsqwALV4LnWUPrVMMXGkXkKJKQ8dWpxSUE4VohVDUgnz0AoVIggFIAOlqsR1YLYVSkthMiOistXBdMKbtOXUg0JVd8yhQj0QB0zp14snvsb/ALhcSSc2aG6My05Lu3lPJmELaaRQthkqmHNU1eqCqgXiqmzLGAJVXBbRBPGkG64bziarQGw22RyEAq1l90JKdgxgA0jwUL1iUvvoFCQ6EBVUD4wlKgpSbquXLKBAxpjADXvXO3CvjDVzWMpSpSVpC0PlgJcFRgBxlFRsxrTCAEra4NHZdl95UwyUteADVJeSENrUUXsDQOppStaHHeBS22axw5YK5TwKtyhrHLsWDnzM7I9VJGpiFasHTk47NCrcqAMq9NI5dmThuUt+xpnAG+pM84hOCVoF4DbdvUr6TFkHkshLKNE4dk1sh36xr3gjtvB03hGNo0IaUlltKn9e62y7rS2DJ1mAShsrGKDUpSFEkFVRQQYYqrgzohBMylK+WXhq3FBsIDIui6CVrC5hCSMKY/RMMjI4meC0tpQVuYll0qCTX4ZkPE0N2gb+DTSvKVVVMjRlDIivgqcBX8al7qAoFSryRrUuLb1fKAwqg8r2QyMi3esNMZhs3ktlLiahpJU6hCwslJvXQsZEGudIhApWklhLlJhxhRv3KEKCSAoKQFgiuyiurcTE5QyiKKYnJIKQAAmGSMnQnc6TKjKuoJ5KV1A3E5/hAkxrSaccROTaUOLSkzbiylKlBJUl5d1VAaXhU0OYiCBqnSCbCrwmpgK365yuBURje3rWf/tW8wIyOpjS6cW222Zh0BpRWCHFhalld++tV6qlA5E4iIyMjVm3ppKbqZl9KboTdDrgTdSKBNAqlAMAIZIyB235pV+9Mvq1ibi6uuG+kVoldVcpPKOB3mBORi00VZRDkkWV1Sm9hUMUjjryWqloMpsgYRCeSxwlBZQ2dQQaGLIvJmsg4PDLHwceMpbyxHSOEdO6deLZ77G/7hcSScgy0442CG3FoCikkJUQCUG8gmhxKTiNxgB8dI5y9f43MX61va5y9UpCa1vVrdAHUKRBAvN6VTbiWkl9xIZRcQELWkf11WaHFZDigVZkGkAJylvzQ5HGZi7hyQ84BVIASaXsxcTTddG4RzPg4se2wrM2hNOBaTMvLS5QrSp1whd2lLwKuVSgzrkI4VuOStXY5Cy0ocMIonYtyt2LLHvFLpvUwBw7Io8zKwR1fFmPCHjNnkovKwVs/nX+EUyvSlhcGyv+snJv5e/9sDd6TqMB0Cm2m07qxZGzD3OnDqjjh9sf3LnwItgWgaH+32xvoeUziKivlNH4a/FbmNPhWveCO7PlZzb8rMRkrTWnV0WpaWlBxLS1rLAWnEK1N67njhSMKtsh32Myc647vYVZfmCoq1z6VFanCUOrRVxfhLASQAT0bMMo4lqpLhlUtRLmOCcs+znCnB59STyTRxdKUVycDlRa8P8AJW+PPt8RsTxnBmnfamPQw6MNcpKsQfh13iFG8Qqp/qJJIOZzita25/EurH0LVZJPD5+uP4Gk01MEgpddKhT+47QBJqAnlYAEA9YEWx10l80mRB2v129xmuzFqUS6pRWrE6xRUomlBVRJJwoM90RLV9e/PuaHfFSw4t+/oQdoWWkVw6toPnjZVqGxKTzmJBuyZ3dgjdG1FqsTGzrBGHsAiyM0y1Pt3Ny7nUUZf8oRcnsWmL6WfPpv7S971UGcsiogg9gAQA6lZIqORpHNj6OS2uvqe/BP2fY5OCQT/qPPuucVmRvhqNNSt2OpzR9xCalJp1ZxRXrISljJzHX6Wb6YSyQsyQEkGlK16cOmNsN3k0zsj5Ti1t+/6kQ8RsjXE8qzGdiw8G/jKW8sR0VnT2nXi2e+xv8AuFxJJx0IA9VEEI8iQOZYjPbFUyqzJLyLYUd8ZLZOKM0oyLA2m5QBIJ2k7OiONJpVq54csFdvwroaJOSlA5gE02n9o48S0FuiSm3ldvp7mVXSr3W4eelQnIY7sh7c48qqxyPQ090VHOOd36f7/UhZsm7uGwClTG2vGT0a5w8vOfokiycCiq2irCnIP+49ahbGauTlls0PhxXSynD/AO1r3gi6SysHcllYMQsx5CkgHBR20y88ePdGUZZXBfF12Q6WsstFlyyclqxrlj5hXZHl32P/AOqPN1WlSjmtYy+O+MkxaRUlkqaNK0rTYBgcdmcVaCNc9TGNqz/cWeHxUdk9udn7bsrbNSDVQPnj9Jp0VU4p4SPMufTLEUGcdUByfZHWo8KpUetrf6HMJ/8A6Emph29mY8q3wmmVbaWe/BolbB7+hKzMpeQhZAGGNaA1qRXD8Y+Pk/KtlWnnBd1ucenH0f65KpOSyakg1xr0R6Vc5YwR1yhLb9COdklGtBhvJjTG1Lk0VJz+Jdv2Nh4AUkNzANPCGUbqnmJsTyjENLPn039pe96qO2QyKrEAAgCXs2zSrlGNGhgrr+jstzuyPl19bLDJyhFK4CPVt10KbOnojL3Z5NuqlJYTLFJPpQRQY7tvn3Rg1/h9d8PMqWYv8l+R5M3OXLJO2nDxdV48tQwH0R0x8ZdR0ahJLCRb4TXK3VRjDhGXzrIxOY2jcY9eub4Pvnp0q+p7pdvRkE5nG5HjvksfBt4ylvLEdA6f068Wz32N/wBwuAOOoA9iCAQAds0MQ+CHui5aNSVSCKY7xHja23CaNWipg2pSZY3ZK7Ukg1xoBj1mNPhOohOSShjHLb/gweJaZVTzneQeWJTygabo+7l5Wp0vltZXoeM4fFge2mq80F/1VCT1nM0j8y12k/CayVS+XlfT0PUpri6s43zj9SoWom7iMP8AXbF9D6tmaZV+WlKO39iy8CQ/5E15vtj1qOCYrDNC4dvFDn1jXvBFzOjm6SmilW+KLK1JFtD6ZbFqsu2AKBWBBzG3rpHlX6ZvLRsnCNiWVvn9S2SdtIIIVkoUIzjyp6acWnHlHcauvP3n6oQdsAq5TK0kE4AqocevAx9T4f8A8ojTHpui01y+cnk6rw6WMxWf7Df/AMS6k5ZdIG2mG+PW/wDUWlnFZljP3wYLNFZjMlj69xwzZjuCqUptUaD0x5+p8cpUOhvP05MsaG9sClqPAACt4XaY5Dea9cfKRcrJub2bZripLaGOPfbf7+hVJt1IUciciOrbhhHp1xbRx5UkuSNmp8Ur4OwitaxphS/qaU0opQWH39zX+5+cCmpggUF4RvrTUdy+EWlu8mI6WfPpv7S971UdHRFQIJSybOK8TGW+5R2N2n0rnFzexoVlWHdZCynbhDwfX1/i3CcsLB814nq27PKT2Qi+1jhQnoyHaY+mv0tc63OKz9e5hjPsxNK7mOW/fGnwhWXJ12Lb09DqUHPgbzNq36p2fj1xk8e8OrVXmQ+b+x9J4BRGFycvQrNpOUxqkjd+0fL1RzsfQ6yXRHqeMehArNY3I+fbyyycG3jKW8sRIOn9OvFs99jf9wuAOOwIEDkMVAG2Kurcq6txItHdHfUixb8D+zrGeeICEHrIIA6SYz3aqqpZkyu2arj1SLbZdvS8qNU6hanBgSmlOupMeTfo7tR8cGkvc4hfen114x78k21pFLqxFSD1YDdGL8HfW9mbY2ae7e/KYlN2w0rwVUAyFI97w7X26WOJptt5bycfg4SeYS/bdkbN26mhAFekmmPVGS+Nmptds3z29C9U11RWFllZn7ZJ5JSD0xrq0qW6ZhXXLPU8l64CHK2gryO2NcI4Jrjg0fh48UO/WNe8EWFpzChdDENZRKbXA9l5wgipNIonUmtiyNsk8tjkWoqtQTXLopFf4ePBPnSz1dy2aH267rkt3b6FGlDWgIFQfSI8nxDSV+W55w0Rrtbc6XKOzXdencFqOTinKvoKDsCKBFOgjohRHSxh/TefryVQsr1WJdvo8/8AZHTVozAyBw37vTGmFFJok0knh7exFPT8ycyaCNUaaEY7YRk8zGL0+vInoyxi+NMOxzGiC4GRdMXdKLOlG99zl8g/5Qjo6MY0t+fTf2l73qoggaSUteNYqsnhGrTad2MtdihIA68Y8nU5bPadf/tmoIvqLXl1MhBVS6Mt8eNVVdVf1pZPhdX4ZqOttLdkDP2k34LYodmyPv6a9RClXKefbJVV4Vc7OmRWJueJOMfSabxHy6k2t8bnow0EoPDGJfqc6b9keRrtfB15gt2expavj3eMc9iInn7yjHh1xwivV3eZY2uBrFplLNwbeMpbyxAk6g05H/Gz32R/3C4MhnKUrJAgbYxztwd11qUck2xZFUpIFKjdnFenjZqbXXXu/wCCZyhTWpP8vcmrE0XvKqqlK7dm8ncIo8Wn+HxGvLfd+/ohT4jGNEpSWeyRbrTW01KKQyAkUIUraT0Hd0x81XXdLUp3J57J+h3VQtVU5Sey7emTDp1wlaid8fb1pKKSMsYpLCCNzCk5GJcE+SHBPkWTOGmccOtEJOPysCJkwcEdZknkQd8KO48CPymmcAB/5BXkfmjtHaNM4ePFDv1jXvBEknMFIAVbEcMhk9Ylma1QqDd9pjDqb/Li/UrWW8fqabZdnsytFKwpinDH/vP0x87L8RrG41rPqXSvjNdE/l9u/wB/mGmHmnTnQf01wpXMYnoix6DV0LeL/Lc6p1NazFYX+ez/AMjKassVpgoDE0xFOhQrs2dMcQva5yvv0KZ63Njj1b7r9PvYrFp2PcHJ8Emg31pWkenTqep78mF6zMulbr32+0UiePLV1x7dfyo21fIhvFhYb/3OPyD/AJQgDGdKh8em/tL3vVRDCWWJyrtB0RmnHLPS01rhH2JOUnLooMs+nqjLZV1PJ6+n1PTX0Ljn/Q8ad5KicMqb4pcd0ka6qq+iVko/T1G8zM1OIp0RphKajhNmW9wnPqcUn9BB4Y3lYDOL/wATZKPQmVz08FPzrNu5EWhOXzhlFlVfStzx9dq/PntwMotMAIkFm4NvGUt5YgSdQ6beLp37I/7hcQ+CJcM5q0cQL2JoKbf9R4+se2xGkai3JvZL7wXGWlVGgpVIyPQY2eE+J6XSxfVtJ7PJ5muv8yfO3YXm1FKKEkD8aR9XpdNptZLri8tL9DHXNqRX7XtQ3CnA19g3x854z4bGjUxknz77/wCj6rR62EdPKEY7/f2igTw5RO/GIq+UxRGxi06ADAk9SDEMh4PSqGCMGm9z78/V5HbHR2afw8eKHfrGveCAOZBSOCBzJs3lADOsV2SwssrnNxWTTNDZZNSbvgpr1UNK/jHzXiEpPEU+Xg5XxQfqk3/gE6+pa8SadP8AqPvfBdBXVT04/wBs8m26XARuTNKKrSsenZVXHKXP3/JllfJSyhzZE6W13a0Srkmu6PkPG9BGyuU1HdbrBep7ZWc+wpbTICKgVNSMMyT/ADOPmNNJuWGW2PzU1nfK/hGWW63R5RpSprH1Wlea0j0tK/6aRGxoNJv/AHOPyD/lCAMZ0r+fTf2l73yohjO43beFN3RFDiz0IXRa9PY8aeiXE5rux3HzEyDW8aAe2KJQxwj06NTGWVN4SPW5pJzO0ezfESra4OqtVXJ/E/Qjp+dKiQDya4RpqqUVnueXrdbK5uKfwjKLTzwQAIkFm4NvGUt5YgSdQ6beLp37I/7hcQ+CJcM5qsO0gg0pXeY8fU0OSKa5uOelc8ltkraSmmI6o8izSSfYzPTKx7chLWtZLg81erzR6Hheou0Mm6+5nWknjOeCoWg7uxrj5tn4x6ErZ32Oc+TdU8Q6X+ZXp4Y4Rqq4Lo4T2Goi06ADAB75pHOCOlMSrHZ2al3Pw/5BXkdsCWsGm8PHih36xr3ggQcxiOSFySNkg1NM9kZ7+Nym/sjStG3E8pBrVQwIy3ebOsfOalyjKNi7Mqsc54lLbCHb8jcVykn+dMfbeGeL1uC8t8+/H5Hj202L75HCJcrw8EU9kPE/Fq6I9XVl8Y7/AOjN5XTLfkaOSCEco3l44bqnfh0R8rqPF7NR8MV0r9yxWSk+lbIi7UtM5JIyrT+dMUUUd2ej0qbSise/r9CsTkul2uJqccKYGmMenXOVZ3W5VcEQ/Zl3f7I1xv6jd5j7o23udkUZfH+QjTF5RdF5Riulp+PTf2l73qoYGCJrAHtYYJyKB3Ckc9JZ5rxgDj1RSCjgmdzlFLAjHRSCABAAiQWbg28ZS3liBJ0/p14tnvsb/uFwByVLzByrsjPKCM7iSLU7dGG0UjO6svct8yMV8Pdbh27QIVjjhTzVjl0rBRGTTy+43nXBU0wiyuO253NYnjsMJrKojRDk6SS4YzMWlgWJJDg4RBASJJNS7n35+ryO2ANO4efFDv1jXvBAHMaBhHLIfqOJVd01GyOJrKwVzWVgtFn2qQKqVcUNuHtSc48u3T52Syvvuee4zhLMNy3SOlIoDVJSM8ag51oCMD1x5M9DKL2yn+hRJyltJYx6odTFvpUKggbaCo6qEdUV/hpuWZtv67mGdVjnn+OCv2jbSjeF7HHBOGeY6P8AcbqdLFYeDTpqIZ6pZRV5q0qEitcKZx6kKM9j0qqtnhckYZ6m+voEafKyaPLeMdg3/lBXlIvef+UiPI22eDhadrh4Nz7n14LafIFBUCla+2La4OKwy+Ckl8TyUfSzgunjOTC0IvpcdW4CAaUWsqAx3Viw7InvW2hzR9ECAd620OaPogSDvW2hzR9EADvW2hzR9EADvWWhzR9EADvW2hzR9EADvW2hzR9EADvW2hzR9EATehfB5OsTrDq2jdSsE9A3wBv2kcgZiUmGEkBTzDjQJyBW2pIJpsqYA5rVwYT6SQGiaGlQDQ9McuOThxyDvbWjzR9ER0Ijy0BHBpaAPySj6YOJLhkM/wAG0+TyWVAdIxiIQwtyXBZ2CHg0tCnyJ9ET0kdG4mrgvtA/2T6DHSR0ked620OaPoiSQd620OaPogAd620OaPogC+cDuhs1JzpW+2UpKKV6ce2AND4UrBcnbOdYaICypKxWuNxQNMNsAYCOC60OaPogA6eDG0OZPojnBy4hzwaWhzR9ER0EKGD1rg3tJJqltQ6qwlXGSw0JQjJYksjxOg9q0pqj6IpelryUvSV5zgRf0BtRVaoVjuw9NM47jp4R4R3HT1xWyGZ4LrQ5o+iLcFx53rbQ5o+iJB53rLQ5o+iANe4EtHH5Np5MwgpJII6YA06ABAAgAQBXNLeMVa4v4dx659HX6hWpvbKeH4WFaQAw0bYmUTKNaHgFJmlrDqm1G6X2NRe1RKAqmtoBsvQBcoAEACABAAgAQAIAEACAKXpAJ0vvcVKwr4HK4fgtXMULYdUlsr19L4vAlAH+MATejN+6/fKinjLly9WtKi/n/TrdbTZSlMKQBMwAIAin7eQmZ4sEOrcCULUUpBSlLilpSVEne2r0QB7K6Qy69X8KhKnUBaUKWkLKVVobtca0OW4wAd63JZKQtT7QSQkhRcTQhaSpBBrjVKSRvAMALy1otOX9W4herJSu6oG4RmFUyyPogBKxrXammy4ySUBakVIIqUKukgHGlRnAD+ABAFIt2Sddm1FRcDLTiHFBKrqdQJN+hI/q+HqCE44pOwEAWiwNZxZjXfK6pF+ud64L1emsAP4AEACABAAgAQAIAEACABAAgAQAIAEACABAAgAQAIAEACABAAgCHVo4wqcM2tCVu6tttBWhJLWrU4q82oiqSdZjT6IgCps6HrZflmWlgstllaioi+rUMuN1ADeBIIFAoDM9BAlbM0EQ0WCp5TnFy0UApSARLsOsIBG3kvEk70jKAH2iuiqJK9dWV1SltJV4QbQpakpKiTexcVuGOWdQJSy7PDIWAoqvureNdhcWVEdQrAD2ABAAgAQAIAEACABAH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14300" y="-1462088"/>
            <a:ext cx="3933825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TEhUUEhQWFRQVFhwUGBgXGBccFhgZFxQYFxgYGBcYHCggGBolHBUYITEiJSkrLi4uFyAzODMsNygtLisBCgoKDg0OGxAQGywkICQ0Lyw0LCwsLCwsLCwsLCwsLCwsLywsLCwsLCwsLCwsLCwsLCwsLCwsLCwsLCwsLCwsLP/AABEIAMYA/wMBEQACEQEDEQH/xAAcAAAABwEBAAAAAAAAAAAAAAAAAgMEBQYHCAH/xABJEAABAgMEBAcKDQQCAwEAAAABAgMABBEFEiExBhNBUQcUIlNhcdEIFzI1coGRkqGzIyQzNFJzdKKx0tPh8EJDYsEl8RVjgqP/xAAbAQEAAwEBAQEAAAAAAAAAAAAAAQMEAgUGB//EADYRAAICAQMCBAQFBAIBBQAAAAABAgMRBCExEkEFE1FhIjJx8BSBkaGxI8HR4QbxghYkM0JS/9oADAMBAAIRAxEAPwDcYAEACAM80xk50zqlS4fLbrLcobilBCA8pzWPDGgUgITyhiL4gCOkEWi2iWVSYBQWQpKgpWsV/wCPUKOk15OuolRFACqpxxgB7O2taYYKmg6qikYql7rpJaWp1sIDZ5CXAgBRTjUi+PDgA85P2i2/VtpwNqmKqSEFRUkty2F4hSQBV0UqgYE3sKECa0icm0zKeLpXdUGG1KCbwSlc0Q8QDVNUtm9WmHTADG1pecmJGUSbyZgvo1pIcSLqdYCpxLK0KCTRJNCBiOqAI6UmbQYalGkIfvh06+8hS0AGbCVpStQWotpbUpSCVAlITiSCmAHJYnVWa0hC3uNCcbBW4g1SBNgqUoC7rGgnE40IqK0gBAzdoMNyzTTb5dS6eMLUgrQ8Q+2FrvFKiErbUtaUgoAGAPJuwAtOWtaLaVLWVJQpZSSW0DVIFohlKm6jluKl1XgFXqkCg2EBvZmkk+8ZdSEuLQXlpcVqhcU2mcdZxupNFpQhJOKQK15WIADpE9aaUMlesLi20uBIYTdLpWEqYdoPgkJRyr1QaqOPJukCW0dnZtcwtLwXco4V3mwhDaw9RpLKwPhUqbqSaqyGIrSAKkxNTMow+6dYHdYhIK2Zk0Dk+hB5TrqmnCULwCUpgB5aLloLQhfxhN1fhpbIcUym0mQlSmwKBRYClFN0EgHAAkQAdt60mWl6sOrvqcVRaKloG0AmqOSVE6halBJCvBFE0F0gGZXP61LriHF1RLEhIWEkpVOFfJN0Bd0s3gQBUjAYUAX0YmZ515lUyl0JS67ipBRVtUs0U3wEIBo4XAKpwptzICcvKzqZh1boccZU5NoYQm/VpRUpTbjgry0LAUlJyRyKeESAGzcxaJW2Sh8KZSu6gNnVU4gNWpS83Fl4qBSomhAwFKqAXtC0rVQlSUBRIc5LhazrKtOJSUttq+D1ynEkgA8ml4HGAJ3Ry05h2amGnCkoliUKUkJotbpDqACMtW0UpOVSrHIVAgJNE0004pDEyqfS07rHFqWWFrLgu3EFRS5UcpASOSBQ0JoQCOpn3NWtQdJupFUhxNQm0WiCtN1HL1QVXkpqmuABgCwaCz044HhOJVeSoXVFFxJqDeCQUpNBQfSArgtecAWmABAAgAQBmk/w1SLTrjSmZoqbWpskJZoShRSaVeBIqN0Q5JEZCJ4bpE/2Zvf4DH60cOyKOXYk8BmuGyRV/Zmx1oZ/WiJWxRErFEMrhnkgK6ibI6EsfrRCvgzlXxbwed+qSw+Am8f8GP1onzoE+dE8Rw1yRNAxN+ox+tB2xR3GcW8ZwHRwzSZrSXm8P8Gf1oh3wXc582J4eGeS5ibyr4DP60PPgQrosI5w1ySRUsTeP+DH60dK2L4LG8cj/RzhYk5yYRLobmG1rrQupaCMBWlUuqNTkMI7Uk+CFJPgudrT6Zdh19YJQy2t1QTS8UtoKiEgkCtBhiIk6M17/NnczOeoz+tABXOHKzVgpVLzaknMFtgg9YL0RkjIG+HWzUgJTLzaUgUADbAAG4APYRJIccPFn8zOeoz+tEZIyed/iz+ZnPUZ/WiSQOcOdnHBUvNkbi2wcQaj+9vERlEZR73+LP5mc9Rn9aJGTzv82dzM56jP60CQd/qzuZnPUZ/WgCy6E8Israa3EMJdQpsJJDqUC9er4N1aq0u45ZiAJfS3SRqz5ZUy+lakJUlJDYSVVUaDBSkj2wBQ+/1Z3MznqM/rQAO/1Z3MznqM/rQARrh0sxNbsvNJqSo0bYFScyaPYnpgA/f5s7mZz1Gf1oAHf5s7mZz1Gf1oAHf6s7mZz1Gf1oAHf6s7mZz1Gf1oAHf6s7mZz1Gf1oAHf6s7mZz1Gf1oAu2hulrFpMl6XC0gKKSlwJCxTaQlShQ9cAYLZlrSrM5aSJwXm3Zml24pQUG5ta1A3fNEEEqzpHZgbaQ+y0OVrFIDCggOKlG0FZFCLgcS4LtD4SCAaGOIyUuDiMoy4BZtt2Yq+rVS6GWkIUStlSnFFc4QtABN5fwASBuKqnKChH0JcU+ewaW0rsx1TWuQDq0tpFWVKUUplrpQ4SCFAOUAwOVRtMQ4x5Zy4w2bFmrTsoJbGoFQ66RRpXgnXasu3gSpIq1yRey8AUoauqoqzU2VS0w2t9wtIuNFRKEiuCa4AA4gdGyMlklluJRN8tMIKXcqA1p+Aqd8Ub9Ry+NnuNVIBrU4DdFqfoXqEYfN+z9hlNN50Ho2CL4SOY7YJDQNP/Jy+6+I11s0VM6U068WT32N/wBwuLS4530W00alLOVL3dY4684FpJUGw24ylu8pIFHacqiScCAYAmmLZsd5woDDKQqYuIAZKSpBfZ1K9YTyEhGtvhWd4ZilIIY8nbdslrWsatstrWEuXWV6s3EzSUqQNi032Rf2kEjfEKXYhS3wJsWpYVQNUkji+rKtQq9fBqCBdu36GlaVw8IZk5JEOSXJUtNJmQdblhIthCkIo5ySFeA2AFmlFqCg4bwKs88gDZLZWS3jFfVsVp52E1NG9iI6UtjpSWBNSdsdJnSYmTHR0aj3Pnz9fkdsAadw8+KHfrGveCAM3sXTWQbkGWnb5eRKuypok+C+VrWmtKVvNtAHZrDsBgBw9pJYpKm0IbQypbTh+AUbwQp7k0KcFAKavYEEXvDOYDl21rGYLMy2lpKVv6xFxpWtSW5hglX+CAnXC7TlXhQYQBErtuxltPqW0jXOMAXQwoJDoCzVBFCCTcrRSa7zjQA9rW1YahMatlN9bICKNKSkKCXsG+RVK6lolRAy8I0IUBlVIDA4l5eoJJpT2xXKeNkbdPplJOU3hL9xBYjtGWS32CxJwb/3OPyD/lCAMstlocemlEV+MvEbsHVxkuk+EZbpPhEDNOlaiTFsIqMcIshHpWEJpEdMljuzmSVVHUOuKbpJLBxY9sFpkpa9h9Hs7Y8uyeDP3SS3/k9W3St3AZVOfXEKWeS2SkviawFaOHREvkpcU5ZkITRSMD6B7PNSLIJvcsfTn2EZlOAAFDTHb1ensjuD3yzhy65bL/Y60FR8fl656wRuqfxF9fznRmnXiye+xv8AuFxpNJxzAHoMAPWTUVz2ERTLZmeWzwOpVGP8xiqb2KrJbBlMU2dMQp5Oo5ayG4thUkDCsR1+hEPil08DZTeNcv3i1S2OlLYZuoi2LLosRpHZYal3Pnz9fkdsAabw8+KHfrGveCAOX4AEACAPQIEpNjlqWOecVuZtq0je+MjkS0VeYbVpOzF3GyE5YAUjhNNmqyuUa08bJYI2ZAjTA8TUqK4G8dmU3/ucfkH/AChAGX6Rik3N0qazD3teVhGOe8jJPeRCakbfZjHfUyzLF2bPvHCK5XdKCkixSFl3BeOB2dHTT0xnip6mXTBbd2creXwotNnapfJIuGmB2E0zPTGXW+FamiPmRfV7f4NCpw+rO4jP2bQG5QlOe/CMMLJJ/GmhPTyk2uf8kJMsgCqqUB2dNY1wk28IyKtp7kay3eJrl7TGmUsImxd8Amxu83m/CFfuU17Pq9CU0NQBOS2/WCvpH7xp07bsL62nPJv+nXi2e+xv+4XHoGo45gAQA9kEnGKbSi4lJRquzGopGWyWDLPPBMizFEZZj/cY/Pjk2aaqfS4MI5Z/JNcKftEq74tilVKMW5cvH8kW/L4itez/AKjVGexS307Ij5tvdgPaY0Ql6l1cvUYrTjui9M1ZXY07uffn6/I7Y6JNN4efFDv1jXvBAHL8ACADITWIbwdwj1MdMpoRFtNHnZNMX5UkTDEoTimtDsjy7LOl4fKPoKoQ5g3h9vYdrlq0pQUpFCsN1kqpKLi0uBtaKioAYUGPThui2lJPJx4hOdsEljC3/wCiAm1VIxjfBHyWqllrcQjsym/9zj8g/wCUIAzHSNdZuZGFOMu+9VnGKaxJszPZsZoYw6v55orcznJN2XJ1qpXggeb94ojF22RqjyyypR/MmEY9v86I+00ujhTHZHoxqXC3FGxQ4Z740eQ7FjsXeWu4rNG6ARnGC/w6M1ho4aSeRsWw+P8AIHdn0x8h4hpHop5ivhZito+LqyNKITUAYAUrlU9UY/iluVq6utdK32e42SEqqAK1Bzyw2Dpi19UeShVSsSS7Z5++R/oqzSbZP/sR6LwjXpZZsS+pXTnzF+ZuenPi2e+yP+4XHrG85ACQcvR/M44y1ycNtcgS30QbIch/JMCuecUWTeCqbytyzybASASKitcMceuONNoLdY/heFxl/wBiJW11tPq35/7LDKzySACnoFcMI03f8cprUv6m/bJbHxNd1+n3sS05INqbPgjAHM03/wC4+Wv092msxvJeuDXKVOppb4f3x7lKtNgJJAGW3rzjdTNs8vy0u2StzZFeT6T/AKj0q843LOF09iLeTGqLLos0zufPn6/I7Y7LDTeHnxQ79Y17wQBy/AAgCRYYNBQRdp7aGnVdtnhm/wDD2QSsrJCSka7Kx9l4fp9FKjpzujxtRqHGTyW2ybPQPCPXTIdFd8fmPjcnHUS8tbZMMvELor4HgnZiyWtSo3QnDPacMo+fhqbPMSyZaPEtR5qj1N5M4mQAVDGtY+kg28H6Rp5RdPxN5IOcVVUb61hHh6uXVYN47Mpv/c4/IP8AlCAKDb8t8ZmSM+MOdVC6qseVZZ8bR58m+p5GkvL44in4E9EVTnsdxlJ7IlJVR1agRSh/agjR4X0/jIv2ZoqhiQu0vKPu200sHq1rBJSyMRFX4rolg1KvMQto44RoVib6vbkySXYJZ8uRXyT7RHx3/ItTGUOl+qMlqzF4Ii0ia0ThTKvTHg04xuYJQSWGN22iaba4AdNcYslJIQrbeEuSf0aZuPsgnEuop62Md6OXVese/wDBXVY1e4/lzng2nTnxbPfZH/cLj3DeceppHO5zv3HsuK9fRFM9iix4JCVYunpzjPZLKOKpOT2eMElLEqJrUbRH2OhshVRGGIr4cp4fJmnn5ibs9umZirUKx19E8OTz7pY7/mUTfdIfztr48kAUFOjDbFGn0OnsfVh56f8AxONOrKY4zz/chJ+d1iTeFTn+8fPa7w6Olsi4ZSfZ8/X6M9eiCtj8T4KtMvV3jshCODjGXkjHljZ+MaYpl8UzTO59+fr+r7Y7LDTeHnxQ79Y17wQBy/AAgCzaMs3s8dgEebrZdJ7emudWnlKT7foWp+RKOSnwQOURmo7f/kRo8H8eenz1x6m9lnsfBStVkut/9Hss+cKYU6MAOjeY+h8U8Jq1VHmVrhZeN23/AB+hXJeovaFrUbNTmKAH2kx8TZ4VKmSfJboqf6yaKBabvKJBj06Y/Ckz7ib8uCaZEuLrGtLB5dk3N5YSJODf+5x+Qf8AKEAUW3T8amM/nDvvFY/zdHkWr42YW1lvuNEKIA3RU0siOexIS0yfBUMDyf3ipN1yVkOVubK5NNJ5wOQwE43gRXD94+o03jlc4YnszfW9yWsVhTrgSnHbhFWq8TojDLlz97mtTbySkxYLgxVhtqdkZZf8l0kYdMXn2M8oyl7ETai0tIuJNVKzOwx4F+qnrbvMksJcIxXSSjhfwVdxKiemuMaE0kZpZkth1eokhGzPf5qdcV43+IrtTnHpjwt3n1JLRxPxlipxDyenAnfGnRv+svoyjT4U1tznc2vTrxZPfY3/AHC49o9E46EAPZc9eEUzRRYWKypsZKx6486+t8owyUo7xJDiagapFUnEEZU3R9F4X4nG2EKpNKUOz77YK85TbWBy2qgz/m2PpF+GlHy4PHLfql6HDm87jecc5Jp5o7fSklU8YjtF916ssgs7yIRbxBJJwIp6Y+b8U1KsqVc8Oaf7GulpPC2RDTLtc8emPLhEvihIJoKnCO85Os5expfc+n4+vyO2Oyw03h58UO/WNe8EAcvwB7AFo0YeuEVyrHl62PUtjfdXZ+HcIcs0N605cppXHqNPZHzsaL1LjY+Ll4ZrIT+XYqtpT6ASEn/Qj9K/4pqrFFwnv++xpjpZr5kQE3OlW2sav+QSrf8A8S2fLPZ8P0q690Q00recY+dgjfqZerGsWGMEAb/3OPyD/lCAKDba/jczjlMO9fyqthjyrl8TMXQs7+4zBvZVAzx2U3RV8vJZHpwltsSC3Uo8JVNgFcfQIzqMpcI1Tm00/YdyqEuYXjTKtKCvXWKptw3wW1zTeEW2xNVKAqJvLpQCu2keRqfM1L6cYRtcMxcG8f5Gtr26pxKjeNThT+dUW6fRxra2M/V/T54+/wBypzLqjSoNejOketCKXB507ovbHA3dWchUHpiyKXJXKbaaQqtN1IG0kHr21Mcp9UslUu2w/wBFAeNMZ/LJJx/y3Rr0uPOX0Iqebl7G56deLZ77G/7hcesegceCIIHDXSQIrkVS9h+iYCRt9mUUODbMzrcmWnRy3UIwIvbwaYjq3x5er0k5bp490Y9VXZKHOMemdx5aE4wtX0N27qNY0aXWaqvHU+pL90U0V2dOcog3lIqTfqI92/xy62DhGOG+73ZbDq44IpxwnIYb8Mus5R5iSW7NSSXJFuOAHDlHfs/eNSTaNkYtrfZCCq+eO0Wo1DufPn6/I7Ykk03h58UO/WNe8EAcvwAZsVIEQ3hHUIuUkkT8umgy/wC4wTeWfWVVYhuhZybKRiKHOOFWm9jm2NcI/HHD5I60ZmpvA+bZHpaG+3TN9Hc8nxFU2PrisfQYuPYRv1V0ZVxrjv3f1PLjJ5bECYwkN5PIEAgDf+5x+Qf8oQBntvPfG5nDJ90f/qqPMth8TMUo7jFJBHt8wjjhlkIyeWuwoEA47RmTHGWjqUodv5JGUcujA4Hf1Zxnsj1M5jOSyls/4Ha5uvgHBOBrt6vQIpVWPmXJqjY61juhNxxJHhGtanePNHSi0+DPde1tHljF1wmhrXZ/lF8YpbYK5L4RJJBIxy/7Hnjt5SM+ZIcA0IUqnX1fjFeMrpRTKWNoDvRWYvT0uAcNYDTzxt0sOmZo00cWZfJvenXi2e+xv+4XHpHonHQVAYDAmIIwLNuUzjhxyVyjngdy7wCgd2yKpxbWCmcMxaYtNTVSa9ee2scQrxwVwrxwMnJjpw3bYuUDQoe24i46VZnDYI7UVHg7jFR4PUpFIhthtgCYlsZNN4AfGC/I/NHUTqPBpfDz4od+sa94Ik6OX4AXlEgqxjib2NWkgnPclFPqGXgg0jKoRfPJ7stRbHdfKhq6/Wp2boujDGEefbqHY5S7eg1fdrlFkY45MN9yljpEax2ZsnkACABAG/8Ac4/IP+UIAz/SBpPGpo1rV93Chz1qo8uyT62jLGaTefvcjaY025geb2xHY5blwxdlVN1YrkskKO+ByMTiTQUGUVcI6ccLYWW5twA37erGOEuxxGbey5GgTQk9Bz/GLs5WDmbClBoDjUnzZZmJzucRm+rY914SBhlt3mI6GxNZWG9/QazMyM1bKmg/3vi2EOyOIw7Ie6ETgVaEsAP7gjbTV0vLNdFXS8s6M068WT32N/3C40ms45gD0GAPRAgWQvtr0xw0cNHinCRh/wBwSWQopMSJjo7PBEkhqRBDZ4TEjBqPc+n4+vyO2BJpvDz4od+sa94IA5fgBZl27jt2RxKOTRTd5e65PeNKpSucOhHX4uzDWeRIqjrBncmwsScggAQAIAEAb/3OPyD/AJQgCatvglaeecdQ4Ww4orKeUeUo1JqTtJrFbqg3nBx5cRmjgbSMRMGvV+8cuit8oeXE97zyef8Auw/D1+n7seXEOngjplMkf/Mc/hanyv5JjBR2Q3neDRttSdZOXSQoiooAlAvKUTklIwqThiN8FpaksY/k4dFb7CMpwXsOqIbmwshKV4CqSld66oGtFA3VYjdHX4ev0Hkw9B6rghBFOMGnk/ysQtNUu38kKiC4QmvgaSc5g7sj2x0qILhEqiC7CbnAo2rN8nzHtjpVxXCJVUVwhzYnA81LvtvJdJLagrbj6THWDvBpVoSaHmnGXBVDqFNrFSKpWkpUKjEYE5RJJlLvAXLkkhwgVwHKwG7woAL3iWOdP3vzQAO8Sxzp+9+aAB3imOdP3vzQBFu8FVnpdDKpsJcKigBV4AqSGyUhRNCr4ZvCtTe64AeSXArKupvNv3gFKQcFYKbWULSQTgQpJHmgBx3iWOdP3vzQAO8Uxzp+9+aAB3iWOdP3vzQBYdCODNuzn9c25eqm6RQ/7MAWjSqwG56WXLvCqVUOZFCk1B5JGRgDNu8Sxzp+9+aAB3iWOdP3vzQAO8Sxzp+9+aAB3iWOdP3vzQBHngjkMuNJBvLQEkqClqb8MISVVWRlya4iAHctwISziErQ9eStIUki9QgioOe4wAr3iWOdP3vzQAO8Sxzp+9+aAB3iWOdP3vzQBdNAtCkWalxKF3gsg7cPSYAsxm2/pp9YdsAeccb+mj1h2wAOON/TR6w7YAHHG/po9YdsAQtuWch9xCw+EUZdl1FKwFBLxaXeSd4UwkdSjACejtkNSqzR5KkhpLSaqTe+VddUVUoM3aCmxPTAE9xxv6aPWHbAA4439NHrDtgAccb+mj1h2wAZEygmgWkncCCYAUUqgqcAMYAR443ziPWHbAA443ziPWHbAA443ziPWHbAA443ziPWHbAFUnNGWnXFqXMBKVLdICFN8pD6WNYhV8Eg3mMCkg0VAE1YiEMoWFOtlS3nXjRQoNY6pQGO5JA6SDAEjxxvnEesO2ABxxvnEesO2ABxxvnEesO2ADtvJV4KgabiD+EAGccCRVRAG8mggBLjjf00esO2ABxxv6aPWHbAA4439NHrDtgAccb+mj1h2wBWZGwkNKvpfTeStxQF5BStK5hcykLvJJSQtxQqmlRTooBMWE23LyzLGtQrVNpbreGN1IFc+iAH3HG/po9YdsADjjf00esO2ABxxv6aPWHbACrbgUKpII3g1gDmOxtDxaNp2glSlIQ266byQn5RcwUNg1/pxUo9CDEEDaS4NHnENqLzaVLulaChd5pCi8LyjShIMusEVwzJEAP5PgoXrkodfRTXFtQQlV7VpmUS61pUpN0G84ghJxIJ3QA1Y4L3VoW43MNFsNtutqKXEhxDiQonEckpBqRicsqwALV4LnWUPrVMMXGkXkKJKQ8dWpxSUE4VohVDUgnz0AoVIggFIAOlqsR1YLYVSkthMiOistXBdMKbtOXUg0JVd8yhQj0QB0zp14snvsb/ALhcSSc2aG6My05Lu3lPJmELaaRQthkqmHNU1eqCqgXiqmzLGAJVXBbRBPGkG64bziarQGw22RyEAq1l90JKdgxgA0jwUL1iUvvoFCQ6EBVUD4wlKgpSbquXLKBAxpjADXvXO3CvjDVzWMpSpSVpC0PlgJcFRgBxlFRsxrTCAEra4NHZdl95UwyUteADVJeSENrUUXsDQOppStaHHeBS22axw5YK5TwKtyhrHLsWDnzM7I9VJGpiFasHTk47NCrcqAMq9NI5dmThuUt+xpnAG+pM84hOCVoF4DbdvUr6TFkHkshLKNE4dk1sh36xr3gjtvB03hGNo0IaUlltKn9e62y7rS2DJ1mAShsrGKDUpSFEkFVRQQYYqrgzohBMylK+WXhq3FBsIDIui6CVrC5hCSMKY/RMMjI4meC0tpQVuYll0qCTX4ZkPE0N2gb+DTSvKVVVMjRlDIivgqcBX8al7qAoFSryRrUuLb1fKAwqg8r2QyMi3esNMZhs3ktlLiahpJU6hCwslJvXQsZEGudIhApWklhLlJhxhRv3KEKCSAoKQFgiuyiurcTE5QyiKKYnJIKQAAmGSMnQnc6TKjKuoJ5KV1A3E5/hAkxrSaccROTaUOLSkzbiylKlBJUl5d1VAaXhU0OYiCBqnSCbCrwmpgK365yuBURje3rWf/tW8wIyOpjS6cW222Zh0BpRWCHFhalld++tV6qlA5E4iIyMjVm3ppKbqZl9KboTdDrgTdSKBNAqlAMAIZIyB235pV+9Mvq1ibi6uuG+kVoldVcpPKOB3mBORi00VZRDkkWV1Sm9hUMUjjryWqloMpsgYRCeSxwlBZQ2dQQaGLIvJmsg4PDLHwceMpbyxHSOEdO6deLZ77G/7hcSScgy0442CG3FoCikkJUQCUG8gmhxKTiNxgB8dI5y9f43MX61va5y9UpCa1vVrdAHUKRBAvN6VTbiWkl9xIZRcQELWkf11WaHFZDigVZkGkAJylvzQ5HGZi7hyQ84BVIASaXsxcTTddG4RzPg4se2wrM2hNOBaTMvLS5QrSp1whd2lLwKuVSgzrkI4VuOStXY5Cy0ocMIonYtyt2LLHvFLpvUwBw7Io8zKwR1fFmPCHjNnkovKwVs/nX+EUyvSlhcGyv+snJv5e/9sDd6TqMB0Cm2m07qxZGzD3OnDqjjh9sf3LnwItgWgaH+32xvoeUziKivlNH4a/FbmNPhWveCO7PlZzb8rMRkrTWnV0WpaWlBxLS1rLAWnEK1N67njhSMKtsh32Myc647vYVZfmCoq1z6VFanCUOrRVxfhLASQAT0bMMo4lqpLhlUtRLmOCcs+znCnB59STyTRxdKUVycDlRa8P8AJW+PPt8RsTxnBmnfamPQw6MNcpKsQfh13iFG8Qqp/qJJIOZzita25/EurH0LVZJPD5+uP4Gk01MEgpddKhT+47QBJqAnlYAEA9YEWx10l80mRB2v129xmuzFqUS6pRWrE6xRUomlBVRJJwoM90RLV9e/PuaHfFSw4t+/oQdoWWkVw6toPnjZVqGxKTzmJBuyZ3dgjdG1FqsTGzrBGHsAiyM0y1Pt3Ny7nUUZf8oRcnsWmL6WfPpv7S971UGcsiogg9gAQA6lZIqORpHNj6OS2uvqe/BP2fY5OCQT/qPPuucVmRvhqNNSt2OpzR9xCalJp1ZxRXrISljJzHX6Wb6YSyQsyQEkGlK16cOmNsN3k0zsj5Ti1t+/6kQ8RsjXE8qzGdiw8G/jKW8sR0VnT2nXi2e+xv8AuFxJJx0IA9VEEI8iQOZYjPbFUyqzJLyLYUd8ZLZOKM0oyLA2m5QBIJ2k7OiONJpVq54csFdvwroaJOSlA5gE02n9o48S0FuiSm3ldvp7mVXSr3W4eelQnIY7sh7c48qqxyPQ090VHOOd36f7/UhZsm7uGwClTG2vGT0a5w8vOfokiycCiq2irCnIP+49ahbGauTlls0PhxXSynD/AO1r3gi6SysHcllYMQsx5CkgHBR20y88ePdGUZZXBfF12Q6WsstFlyyclqxrlj5hXZHl32P/AOqPN1WlSjmtYy+O+MkxaRUlkqaNK0rTYBgcdmcVaCNc9TGNqz/cWeHxUdk9udn7bsrbNSDVQPnj9Jp0VU4p4SPMufTLEUGcdUByfZHWo8KpUetrf6HMJ/8A6Emph29mY8q3wmmVbaWe/BolbB7+hKzMpeQhZAGGNaA1qRXD8Y+Pk/KtlWnnBd1ucenH0f65KpOSyakg1xr0R6Vc5YwR1yhLb9COdklGtBhvJjTG1Lk0VJz+Jdv2Nh4AUkNzANPCGUbqnmJsTyjENLPn039pe96qO2QyKrEAAgCXs2zSrlGNGhgrr+jstzuyPl19bLDJyhFK4CPVt10KbOnojL3Z5NuqlJYTLFJPpQRQY7tvn3Rg1/h9d8PMqWYv8l+R5M3OXLJO2nDxdV48tQwH0R0x8ZdR0ahJLCRb4TXK3VRjDhGXzrIxOY2jcY9eub4Pvnp0q+p7pdvRkE5nG5HjvksfBt4ylvLEdA6f068Wz32N/wBwuAOOoA9iCAQAds0MQ+CHui5aNSVSCKY7xHja23CaNWipg2pSZY3ZK7Ukg1xoBj1mNPhOohOSShjHLb/gweJaZVTzneQeWJTygabo+7l5Wp0vltZXoeM4fFge2mq80F/1VCT1nM0j8y12k/CayVS+XlfT0PUpri6s43zj9SoWom7iMP8AXbF9D6tmaZV+WlKO39iy8CQ/5E15vtj1qOCYrDNC4dvFDn1jXvBFzOjm6SmilW+KLK1JFtD6ZbFqsu2AKBWBBzG3rpHlX6ZvLRsnCNiWVvn9S2SdtIIIVkoUIzjyp6acWnHlHcauvP3n6oQdsAq5TK0kE4AqocevAx9T4f8A8ojTHpui01y+cnk6rw6WMxWf7Df/AMS6k5ZdIG2mG+PW/wDUWlnFZljP3wYLNFZjMlj69xwzZjuCqUptUaD0x5+p8cpUOhvP05MsaG9sClqPAACt4XaY5Dea9cfKRcrJub2bZripLaGOPfbf7+hVJt1IUciciOrbhhHp1xbRx5UkuSNmp8Ur4OwitaxphS/qaU0opQWH39zX+5+cCmpggUF4RvrTUdy+EWlu8mI6WfPpv7S971UdHRFQIJSybOK8TGW+5R2N2n0rnFzexoVlWHdZCynbhDwfX1/i3CcsLB814nq27PKT2Qi+1jhQnoyHaY+mv0tc63OKz9e5hjPsxNK7mOW/fGnwhWXJ12Lb09DqUHPgbzNq36p2fj1xk8e8OrVXmQ+b+x9J4BRGFycvQrNpOUxqkjd+0fL1RzsfQ6yXRHqeMehArNY3I+fbyyycG3jKW8sRIOn9OvFs99jf9wuAOOwIEDkMVAG2Kurcq6txItHdHfUixb8D+zrGeeICEHrIIA6SYz3aqqpZkyu2arj1SLbZdvS8qNU6hanBgSmlOupMeTfo7tR8cGkvc4hfen114x78k21pFLqxFSD1YDdGL8HfW9mbY2ae7e/KYlN2w0rwVUAyFI97w7X26WOJptt5bycfg4SeYS/bdkbN26mhAFekmmPVGS+Nmptds3z29C9U11RWFllZn7ZJ5JSD0xrq0qW6ZhXXLPU8l64CHK2gryO2NcI4Jrjg0fh48UO/WNe8EWFpzChdDENZRKbXA9l5wgipNIonUmtiyNsk8tjkWoqtQTXLopFf4ePBPnSz1dy2aH267rkt3b6FGlDWgIFQfSI8nxDSV+W55w0Rrtbc6XKOzXdencFqOTinKvoKDsCKBFOgjohRHSxh/TefryVQsr1WJdvo8/8AZHTVozAyBw37vTGmFFJok0knh7exFPT8ycyaCNUaaEY7YRk8zGL0+vInoyxi+NMOxzGiC4GRdMXdKLOlG99zl8g/5Qjo6MY0t+fTf2l73qoggaSUteNYqsnhGrTad2MtdihIA68Y8nU5bPadf/tmoIvqLXl1MhBVS6Mt8eNVVdVf1pZPhdX4ZqOttLdkDP2k34LYodmyPv6a9RClXKefbJVV4Vc7OmRWJueJOMfSabxHy6k2t8bnow0EoPDGJfqc6b9keRrtfB15gt2expavj3eMc9iInn7yjHh1xwivV3eZY2uBrFplLNwbeMpbyxAk6g05H/Gz32R/3C4MhnKUrJAgbYxztwd11qUck2xZFUpIFKjdnFenjZqbXXXu/wCCZyhTWpP8vcmrE0XvKqqlK7dm8ncIo8Wn+HxGvLfd+/ohT4jGNEpSWeyRbrTW01KKQyAkUIUraT0Hd0x81XXdLUp3J57J+h3VQtVU5Sey7emTDp1wlaid8fb1pKKSMsYpLCCNzCk5GJcE+SHBPkWTOGmccOtEJOPysCJkwcEdZknkQd8KO48CPymmcAB/5BXkfmjtHaNM4ePFDv1jXvBEknMFIAVbEcMhk9Ylma1QqDd9pjDqb/Li/UrWW8fqabZdnsytFKwpinDH/vP0x87L8RrG41rPqXSvjNdE/l9u/wB/mGmHmnTnQf01wpXMYnoix6DV0LeL/Lc6p1NazFYX+ez/AMjKassVpgoDE0xFOhQrs2dMcQva5yvv0KZ63Njj1b7r9PvYrFp2PcHJ8Emg31pWkenTqep78mF6zMulbr32+0UiePLV1x7dfyo21fIhvFhYb/3OPyD/AJQgDGdKh8em/tL3vVRDCWWJyrtB0RmnHLPS01rhH2JOUnLooMs+nqjLZV1PJ6+n1PTX0Ljn/Q8ad5KicMqb4pcd0ka6qq+iVko/T1G8zM1OIp0RphKajhNmW9wnPqcUn9BB4Y3lYDOL/wATZKPQmVz08FPzrNu5EWhOXzhlFlVfStzx9dq/PntwMotMAIkFm4NvGUt5YgSdQ6beLp37I/7hcQ+CJcM5q0cQL2JoKbf9R4+se2xGkai3JvZL7wXGWlVGgpVIyPQY2eE+J6XSxfVtJ7PJ5muv8yfO3YXm1FKKEkD8aR9XpdNptZLri8tL9DHXNqRX7XtQ3CnA19g3x854z4bGjUxknz77/wCj6rR62EdPKEY7/f2igTw5RO/GIq+UxRGxi06ADAk9SDEMh4PSqGCMGm9z78/V5HbHR2afw8eKHfrGveCAOZBSOCBzJs3lADOsV2SwssrnNxWTTNDZZNSbvgpr1UNK/jHzXiEpPEU+Xg5XxQfqk3/gE6+pa8SadP8AqPvfBdBXVT04/wBs8m26XARuTNKKrSsenZVXHKXP3/JllfJSyhzZE6W13a0Srkmu6PkPG9BGyuU1HdbrBep7ZWc+wpbTICKgVNSMMyT/ADOPmNNJuWGW2PzU1nfK/hGWW63R5RpSprH1Wlea0j0tK/6aRGxoNJv/AHOPyD/lCAMZ0r+fTf2l73yohjO43beFN3RFDiz0IXRa9PY8aeiXE5rux3HzEyDW8aAe2KJQxwj06NTGWVN4SPW5pJzO0ezfESra4OqtVXJ/E/Qjp+dKiQDya4RpqqUVnueXrdbK5uKfwjKLTzwQAIkFm4NvGUt5YgSdQ6beLp37I/7hcQ+CJcM5qsO0gg0pXeY8fU0OSKa5uOelc8ltkraSmmI6o8izSSfYzPTKx7chLWtZLg81erzR6Hheou0Mm6+5nWknjOeCoWg7uxrj5tn4x6ErZ32Oc+TdU8Q6X+ZXp4Y4Rqq4Lo4T2Goi06ADAB75pHOCOlMSrHZ2al3Pw/5BXkdsCWsGm8PHih36xr3ggQcxiOSFySNkg1NM9kZ7+Nym/sjStG3E8pBrVQwIy3ebOsfOalyjKNi7Mqsc54lLbCHb8jcVykn+dMfbeGeL1uC8t8+/H5Hj202L75HCJcrw8EU9kPE/Fq6I9XVl8Y7/AOjN5XTLfkaOSCEco3l44bqnfh0R8rqPF7NR8MV0r9yxWSk+lbIi7UtM5JIyrT+dMUUUd2ej0qbSise/r9CsTkul2uJqccKYGmMenXOVZ3W5VcEQ/Zl3f7I1xv6jd5j7o23udkUZfH+QjTF5RdF5Riulp+PTf2l73qoYGCJrAHtYYJyKB3Ckc9JZ5rxgDj1RSCjgmdzlFLAjHRSCABAAiQWbg28ZS3liBJ0/p14tnvsb/uFwByVLzByrsjPKCM7iSLU7dGG0UjO6svct8yMV8Pdbh27QIVjjhTzVjl0rBRGTTy+43nXBU0wiyuO253NYnjsMJrKojRDk6SS4YzMWlgWJJDg4RBASJJNS7n35+ryO2ANO4efFDv1jXvBAHMaBhHLIfqOJVd01GyOJrKwVzWVgtFn2qQKqVcUNuHtSc48u3T52Syvvuee4zhLMNy3SOlIoDVJSM8ag51oCMD1x5M9DKL2yn+hRJyltJYx6odTFvpUKggbaCo6qEdUV/hpuWZtv67mGdVjnn+OCv2jbSjeF7HHBOGeY6P8AcbqdLFYeDTpqIZ6pZRV5q0qEitcKZx6kKM9j0qqtnhckYZ6m+voEafKyaPLeMdg3/lBXlIvef+UiPI22eDhadrh4Nz7n14LafIFBUCla+2La4OKwy+Ckl8TyUfSzgunjOTC0IvpcdW4CAaUWsqAx3Viw7InvW2hzR9ECAd620OaPogSDvW2hzR9EADvW2hzR9EADvWWhzR9EADvW2hzR9EADvW2hzR9EADvW2hzR9EATehfB5OsTrDq2jdSsE9A3wBv2kcgZiUmGEkBTzDjQJyBW2pIJpsqYA5rVwYT6SQGiaGlQDQ9McuOThxyDvbWjzR9ER0Ijy0BHBpaAPySj6YOJLhkM/wAG0+TyWVAdIxiIQwtyXBZ2CHg0tCnyJ9ET0kdG4mrgvtA/2T6DHSR0ked620OaPoiSQd620OaPogAd620OaPogC+cDuhs1JzpW+2UpKKV6ce2AND4UrBcnbOdYaICypKxWuNxQNMNsAYCOC60OaPogA6eDG0OZPojnBy4hzwaWhzR9ER0EKGD1rg3tJJqltQ6qwlXGSw0JQjJYksjxOg9q0pqj6IpelryUvSV5zgRf0BtRVaoVjuw9NM47jp4R4R3HT1xWyGZ4LrQ5o+iLcFx53rbQ5o+iJB53rLQ5o+iANe4EtHH5Np5MwgpJII6YA06ABAAgAQBXNLeMVa4v4dx659HX6hWpvbKeH4WFaQAw0bYmUTKNaHgFJmlrDqm1G6X2NRe1RKAqmtoBsvQBcoAEACABAAgAQAIAEACAKXpAJ0vvcVKwr4HK4fgtXMULYdUlsr19L4vAlAH+MATejN+6/fKinjLly9WtKi/n/TrdbTZSlMKQBMwAIAin7eQmZ4sEOrcCULUUpBSlLilpSVEne2r0QB7K6Qy69X8KhKnUBaUKWkLKVVobtca0OW4wAd63JZKQtT7QSQkhRcTQhaSpBBrjVKSRvAMALy1otOX9W4herJSu6oG4RmFUyyPogBKxrXammy4ySUBakVIIqUKukgHGlRnAD+ABAFIt2Sddm1FRcDLTiHFBKrqdQJN+hI/q+HqCE44pOwEAWiwNZxZjXfK6pF+ud64L1emsAP4AEACABAAgAQAIAEACABAAgAQAIAEACABAAgAQAIAEACABAAgCHVo4wqcM2tCVu6tttBWhJLWrU4q82oiqSdZjT6IgCps6HrZflmWlgstllaioi+rUMuN1ADeBIIFAoDM9BAlbM0EQ0WCp5TnFy0UApSARLsOsIBG3kvEk70jKAH2iuiqJK9dWV1SltJV4QbQpakpKiTexcVuGOWdQJSy7PDIWAoqvureNdhcWVEdQrAD2ABAAgAQAIAEACABAH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66700" y="-1309688"/>
            <a:ext cx="3933825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 descr="http://ridge.icu.ac.jp/gen-ed/cell-division-gifs/10cell-div-anima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766" y="2133600"/>
            <a:ext cx="5828232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69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DNA can be found in one of two forms during the cell cycle: </a:t>
            </a:r>
            <a:r>
              <a:rPr lang="en-US" b="1" dirty="0" smtClean="0"/>
              <a:t>chromatin</a:t>
            </a:r>
            <a:r>
              <a:rPr lang="en-US" dirty="0" smtClean="0"/>
              <a:t> or </a:t>
            </a:r>
            <a:r>
              <a:rPr lang="en-US" b="1" dirty="0" smtClean="0"/>
              <a:t>chromosome.</a:t>
            </a:r>
            <a:r>
              <a:rPr lang="en-US" dirty="0" smtClean="0"/>
              <a:t> Both consist of DNA wrapped around proteins</a:t>
            </a:r>
          </a:p>
          <a:p>
            <a:pPr lvl="1"/>
            <a:r>
              <a:rPr lang="en-US" b="1" dirty="0" smtClean="0"/>
              <a:t>Chromatin</a:t>
            </a:r>
            <a:r>
              <a:rPr lang="en-US" dirty="0" smtClean="0"/>
              <a:t> is the </a:t>
            </a:r>
            <a:r>
              <a:rPr lang="en-US" i="1" dirty="0" smtClean="0"/>
              <a:t>relaxed or uncondensed</a:t>
            </a:r>
            <a:r>
              <a:rPr lang="en-US" dirty="0" smtClean="0"/>
              <a:t> form of DNA. In this state, DNA looks like thread or spaghetti </a:t>
            </a:r>
          </a:p>
          <a:p>
            <a:pPr lvl="1"/>
            <a:r>
              <a:rPr lang="en-US" dirty="0" smtClean="0"/>
              <a:t>A </a:t>
            </a:r>
            <a:r>
              <a:rPr lang="en-US" b="1" dirty="0" smtClean="0"/>
              <a:t>Chromosome</a:t>
            </a:r>
            <a:r>
              <a:rPr lang="en-US" dirty="0" smtClean="0"/>
              <a:t> forms when chromatin becomes </a:t>
            </a:r>
            <a:r>
              <a:rPr lang="en-US" i="1" dirty="0" smtClean="0"/>
              <a:t>highly condensed. </a:t>
            </a:r>
            <a:r>
              <a:rPr lang="en-US" dirty="0" smtClean="0"/>
              <a:t>In this state, DNA looks like a rod or an X (two rods)</a:t>
            </a:r>
          </a:p>
        </p:txBody>
      </p:sp>
      <p:pic>
        <p:nvPicPr>
          <p:cNvPr id="6146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94959"/>
            <a:ext cx="3657600" cy="146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51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04800"/>
            <a:ext cx="5943600" cy="6248400"/>
          </a:xfrm>
        </p:spPr>
      </p:pic>
    </p:spTree>
    <p:extLst>
      <p:ext uri="{BB962C8B-B14F-4D97-AF65-F5344CB8AC3E}">
        <p14:creationId xmlns:p14="http://schemas.microsoft.com/office/powerpoint/2010/main" val="35386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33400"/>
            <a:ext cx="5257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34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Chromatin condenses into </a:t>
            </a:r>
            <a:r>
              <a:rPr lang="en-US" dirty="0" smtClean="0"/>
              <a:t>chromosomes</a:t>
            </a:r>
          </a:p>
          <a:p>
            <a:r>
              <a:rPr lang="en-US" dirty="0" smtClean="0"/>
              <a:t>The </a:t>
            </a:r>
            <a:r>
              <a:rPr lang="en-US" dirty="0"/>
              <a:t>nuclear membrane breaks </a:t>
            </a:r>
            <a:r>
              <a:rPr lang="en-US" dirty="0" smtClean="0"/>
              <a:t>down</a:t>
            </a:r>
          </a:p>
          <a:p>
            <a:r>
              <a:rPr lang="en-US" dirty="0" smtClean="0"/>
              <a:t>Mitotic spindle begins to form between the poles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352800"/>
            <a:ext cx="49530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3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Chromosomes attach to the mitotic spindle and line up along the equator of the cell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819400"/>
            <a:ext cx="6629697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5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Microtubules of the mitotic spindle shorten, pulling chromosomes to opposite ends of the cell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13" y="2971800"/>
            <a:ext cx="6895174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33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Telophase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Nuclear envelope reforms</a:t>
            </a:r>
          </a:p>
          <a:p>
            <a:r>
              <a:rPr lang="en-US" dirty="0" smtClean="0"/>
              <a:t>Chromosomes decondense</a:t>
            </a:r>
          </a:p>
          <a:p>
            <a:r>
              <a:rPr lang="en-US" dirty="0" smtClean="0"/>
              <a:t>The mitotic spindle is disassembled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31" y="3200400"/>
            <a:ext cx="7486537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68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Cytokinesis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Division of the cytoplasm (cytosol &amp; organelles)</a:t>
            </a:r>
          </a:p>
          <a:p>
            <a:pPr lvl="1"/>
            <a:r>
              <a:rPr lang="en-US" dirty="0" smtClean="0"/>
              <a:t>In animal cells a cleavage furrow forms along the equator and pinches inward until the cell divides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340" y="3450114"/>
            <a:ext cx="6090260" cy="340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65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85800"/>
            <a:ext cx="6705600" cy="544036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8305800" cy="594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33400"/>
            <a:ext cx="7924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61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cell size is limited by its surface area (SA) to volume (V) ratio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819400"/>
            <a:ext cx="5943599" cy="350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89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 Result: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cell cycle produces two daughter cells that are genetically identically to the parent cell</a:t>
            </a:r>
            <a:endParaRPr lang="en-US" dirty="0"/>
          </a:p>
        </p:txBody>
      </p:sp>
      <p:sp>
        <p:nvSpPr>
          <p:cNvPr id="4" name="AutoShape 2" descr="data:image/jpeg;base64,/9j/4AAQSkZJRgABAQAAAQABAAD/2wCEAAkGBxMSEhUUEBIWFRIVFBUXFxYQFBQWFhgYFxcWFxUaFRkYHCghGhwmHhUXJDEhJSkrLi4vFx80ODMsNygtLi0BCgoKDg0OGhAQGy4lICY3LC8tLTIuNS40LDA0LCw0LCwuNCwsLCwsLCwsLCwsLCwsLCwsLCwsLCwsLCwsLCwsLP/AABEIALIBGwMBIgACEQEDEQH/xAAbAAEAAgMBAQAAAAAAAAAAAAAABAUBAwYCB//EAEcQAAICAQIDBAYHBQUFCQEAAAECAAMRBBIFITETQVFhBiIycYGRFCNCUmKhsRUzcoKiY5LB0eEWU1Tw8UNEc4OjssLS0wf/xAAaAQEAAgMBAAAAAAAAAAAAAAAAAwQBAgUG/8QALhEAAgIBAwMDAgUFAQAAAAAAAAECAxEEEiEFMVETIkEUoUJhgZGxMlJx4fEj/9oADAMBAAIRAxEAPwD7jERAEREAREQBERAEREARE8W2hRliAMgZJwMk4A+JIHxgHuIEQBERAERIXEeJV0gbycscKqgs7H8KjmfM9B34gw2kssmxOes43cf3enUD+3t2t8q1cD5zfpfSGvpf9S/9ofUP8Fnst7jg+IE2cJJZaIIaqmctsZLJdRIN/FqEGWurA/jX8ufOaeGcbrubaAyPgkLapRmX7yg9R05dRkZAmMMmcknjPJaRETBsIiIAiIgCIiAIiIAiIgCIiAIiIAiIgCIiAIiYZgBk8gPGAZmuy9V9pgP4iB+sqaUs1Xrs7V6c+wiFkssHc9j8mUHuRcHHU89omV8H069KK/f2aknv5kjJgGbeLUL1uTPcA4LH3Acz8JDZX1NiEqyaetg+LBhrXHNPVPNUU+tzAJYDkAOdpXSqDCKFHgoAH5Sm1fGXZmTThRsba1lgLLuHtKiqQWx0JyADkc8HGYxcnhEdt0Ko7pvCL0QTOWss1Df96df/AA0oA/qrY/nIercqhGp1VtiE9H7NM+WKUUsPI5B75MtPNlF9Vo+Mv9CdbxW28k0v2dQZlVlVWd9p27wWBUKSDjkcjBzzma9bqa+YcXAdVtCqx/hdAAD71PvEpxx1Ps1uVHeAMY8hJui4lXbyU4b7rcj/AK/CWXpsR5Ry567U79/ZeDpOHcRS9NyZBB2srY3IwwSrgdCM+45BGQQZzekftXsvPPtGIrPhSpK1bfJgO0/8zyExfp33P2bBVuQV2+0DgE+smPt7WZc/wnPq4LW66ulcHrjCqvXy5dwkdVLUv4JNXrvXqjCPd9yZMBge8fAzlre1uObGKqeij/L/ADmi7TKhAAsyehXH+kveikuWU46WTOtr0yKcqig+KqAfymrX6TtF9U7bFYNW46o49lh5dxHeCQeRM5/T8Zah9t7g18sliPVB6HJ/Qy8PF6e6wEcvYy3Xp7IMhsr28M0cLISTR03BtcL6a7cbS6Alfut0dfgwI+EnTivR/jdVVppVi1dgstQIjsyPvU2rtVSxVmt3DlyO8dCoF6Et1DesGp04+yTi20927B+rTvxnceWdoyDzZLDwespsVkFJE67iVKNte6tW8GsUH5EySrAjIOQe8TRVoq1GFrQAdyqoH6SBrOFFPrNJiuwc9g5VW/hsXGBn74GQfEZB1JS3iRuG6xbqq7UzssRXG4YOGGcEdx8RJMAREQBERAEREAREQBERAEREAREQBKj0o50be6yyips/cturrs/pZh8ZbyNxDRrdW1bZAYYyvJgeqsp7mBAIPiBAJAEzKqriDVYXVDB/3qqeyfHeSP3ZPXa3LwLdZ7bj2m7r62P3UcOx8gq5JPkBAPXpBe6aa1qvbFbbSBnBxjdjvx1+EotGiKiisgoANpBzkeOe/PXPfmW6i+/1iW09fcoCG4+BYsGVAfugE+JByJzVnCzVfbUt9yg4tTnWc78izG5D0cFjjoXHjJ6JYeDldVpcq1LPYtZyNrtc72dcHCA9MZ/XH5mX30K3/irPjXR/9JzNmit07srWOUZiQzhQPLGxR08DOjS+/HJyNNGCl3R54rxhtOgJrLMc8h4d2cE8/dM8I4iNUp3V7SOf/Q9xknXWI6YDLkEHn/08+k90hrPU064HewGAP+fnMqu1WbnL2nRlbR6ONvu85M2DbyOocDwLmY01dQOQwZvEkEyx/ZVNNbWWjfsVnYt0woJOB8O+b34R2QrN6VstgUHbWF7O08woPeh6AnnkAc9wxtLUwi8FSCc4ylBcLucfxzgt9tm5LcLnpnGJbadLKq1Une2eZwTge4cz/rLxuEJ9ksn8LZHybM1/sUH2rXI8AQv6CQwhVGTkm8skl1HfBQklhfkc7qtL2tqYXNmOYwDtJxnn8Bn3TtKlwoGegAz7uUjItVAwAFz3AEs2OvIAs09NZa/q0UuXOMNdXZXWoP2mLgZA+6vM9OXUYttj2KslbqGtsXglcArzqr3PMLTQik59Vi1zWAeGR2JPjhc5wJ00gcH4YmnTahJLHc7vzaxyACzeeABgcgAAAAAJNdwBkkADvPITmyeW2em09fp1xh4PU06vULWjO5wqKWY+SjJ/SRX4zQDgWozfdrPaP8FTJPymk1WahlLqa6AQ2xwN9jKcoXwcKgIB29ScZwAQdSY3cAoZNPUtgw4rXcPBiMsPgSR8JYREAREQBERAEREAREQBERAEREAREQBERAE8hBPUQBK7jPCxeoAYpYp3V2KMlW93ep6Fe8fAixiDDSawzjn1DVerql7M/f8A+ybzV+g/hbB9/We31VWOdiY82XH6zrSs0Lo6wSwrQE9SFXPzxLC1DRybOkQcsxlg5CizSsfUahj+E1k/lJ/IDwHyEud1VjvVsDdnt35UFQWBIXn9rGDjuDL4ia04DpQdw01IPj2af5Tb6l/KI30fxP7f7KFKvpTCuvnVuHbOOa7VOTWp6MzYwQOgJzg4z1Os0qWoyWLuRhgg/wCBHQ+BHSbkQDoMDwE9SCc3J5OnptNGiG1HMNw7UV8gBcg6MGC2+5wcKT+IEZ8J5TTal+lPZ+d7pyHjistn3ZHvnUSPxHTGytlVyjHmrr1VgcqfMZAyO8ZE2V08YIH03TuW7BF4TwkU5dm7S1gAzkAch0VB9lfLmfEmWWJC4Rre1TLDbYpKWJnO2xfaHmOhB71Knvk6RN57l2MVFYj2KvX6uw2rRRgOV32O3Ps0yQuF73YhgueQ2MTnAB2rwirO517Ruu647yD+ENyX+UCSa9Mquzges+3cf4RhR5DmfmZug2PKoByAwPLlPURAEREAREQBERAEREAREQBERAEREAREQBERAEREAREQBIPFtcak9QBrXOypCcbnIJGT3KACzHBwqk8+k3a7WJUhew4UeAJJJ5Kqgc2YkgADmSRIHCdI7OdRqV23MpVEyG7CskHZkci7FQXI5EgDJCAkCuse6mynSaZ6xdZXdfZfqEawMUesP9WroSWa4fawoXHPkJA4l6dIrPQn79HWssDWU3h6haAm/tAMM4DMoBKnn0z1HFOD06jb2qtlCSrV2WVWLnk22yplYA94Bwe+RF9FdKCxFbYbaSnbXdnldpDCvfsD+qMtjJ7zzMAqaONaq2rRCp6Vt1Jt3vdU9igVqzDCJYnM4Hf8JF0X/wDQB6/b1EFVIAr24a5HNZqRmfLNYykp6o5A5nR6j0a07pVXtdVpJNfZXX1Mu4EMN9bhiCCeRM8j0W0fqY06Ds3pdAM4VqAy0lRnA2hm+cAom9NyE2tWRb2Qs3kVhDlgDsrNu5wM4JUkAkZkw+minaE01zG0jsRmkdspc1l1zZ6oHqn1sHDjlnIE2z0Q0bEFqmIUeqrW3FFPTcqF9ofHLeBuwSM4m7TejOmrculZDFw/OywhSCzYRSxCLudjtUAZOcQCHVrtyLraK3wykX1YBchCVYgKSGsrIYeqTuGQM+rL/T3q6q6MGVgGVlIIIIyCCOoxNei0SUoEqXagLEDJPNmLN182JlXbS+kYvRWXoZi1lSDLIWOWsoX7QySzVjmeZXLeqwF5E0VaytkFiuprIzuyNuPfN2YBmIiAIiYzAMxMZmYAiIgCIiAIiIAiIgCIiAIlZxfVsNtVJ+usIx09SsEdpYc9wGcZ6sVHfLIQDMTBMg6vjNFbbXtUPjO0ZZviq5MGG0u5PiUv+0tJxtFzZ8NPcPzZQJ4PpCTnbprfe5pUH/1CfymyhJ/BFLUVR7yX7l4TKXT+kC2FhWvaHdhFqO5mX77/AGa1JzgseYGRnIEjW8XvcbTpqtrAhhZex5HkRgVEHl5yHw9EpOV0GmUg5B0+1WB9zVjn55mfSl4IvrtPnG9F5peHMbBdqCGsHsKv7urOQdmerEHBc8z3BQSDZiUX+0R/4S/+9pv/ANZlPSHPXS3qPEmg/kLSZjZLwSfVU/3r9y9iQdFxSu04UkN12urI2B1IDAEjn1HKTszXsTRkpLKEREGRETBgDMqNT6QVAkVh7iDg9iuQCOo3khMjwzmQ+Ma43O1NbYrX1bmHVjjnUp7sZG4+eOuca0QAAAYAGAByAHcAJPXTu5ZytZ1JVS2QWX8kXiWqDbnqqsrdxhwyblfPL62tN6uMd/JscsiSPR/jRrqVNQLGdSQGSi/Gz7IO4Ekgcs884B6mbJ4ewKMsQB5kCSfTxKS6vb4X3LIekdHL96M+OnvHz9TlPJ9JdP3NYT+Gi8//AAlK/E6R9sH+HLfoJrbi69yWH3Lj9TNlpG/JKuq2v8BcXccsY4ppwPv3nb/dRcsf5isi2W3t7d7DypVEHzIZv6pWHi7d1LfzMonizi9gGSiAD7zn/KSx0mPgr2avV2fl/gsewYc1vvDY69qzf0vlfylvwLibWbq7iO2r64GA6E+pYo/IjuYHuxOYHGSv7yvC/eRt2PeJPepbArqxDDmllZwy58D4HlkHIOOYmlun47YM6fW20T/9W2mddmZlFwzjTdoKdQAHb9268ktxklcE+rYAM7eeQMg8iFubrlRSzsFUDJZiAAB1JJlFpp4Z6GuyNkd0XlGyJVJZdecoxpp7m2g22eYDDCL4ZBJ8u/2NBavs6qwn+1Spl+IVFOPcRMG5ZRIGk1rb+ztULZgsu05WxRgFlzzGCRlT0yOZHOT4AkDU8R9c10r2loAJGdqJnp2j4O3PcACe/GOc98X1nY02WAZKoSoPe3RR8SQPjM8M0QqrC5y3V2PV3PN2PmT8uQ6CAaPo+pYc7kQ+FdWceWXbn78CZ/Z9h9rU2kcuSLSg8+YTcPnLGIBE0mhrqzsXBbmzElnYjoXZiWb4maNTxylGKl9zryZalexlPgwQHb8cSJ6R6okpQjFe0DNYyEhhWuAQrDmrMWABHMAORggGQqaVRQqKFUdAoAA+Ak1dW7k5us6gqJbIrLM6rW26gkHdTVk4Cti2weLMv7tfwqd3TJHNZ5ooVBtRQo64UY5958z5yuv4uSSKVDY5F29nPljmZDtvsxl7iB+DCD59Zehp8Lwce2V+oeZP9DoSZGu4jUvtWL88n5CUK0o4yct/GWJ5eTSDreMaahtrYB/Cokkowgt05cCvQzsltWWzo243T3Fm/hRv8Z5/bY7qrD7wB+pkDS6lbFDIcqZ6uDYO04bz/wCh/QyRVwayuTP00U8MnjjK/arsHngH9DJml1SWDKMCO/HUe8HpKPTqQoDHJ8c593M9TjvnvRerqF2/aVg3w5g/OYlUsZRHZRFJtFxq9NvAwSrqdyOvtI3QMvz5joQSDyMvOB8R7ZDuAW1DssUdA2AQV8VYEEeR58wZVzTp9aNNa9jqexdFDuoz2ZTf6zAcyhDdRnG3nyJIoXwysotdL1OyfpyfD/k6yJgGZlM9GJV+kOvNVX1eO1sYV15+82fWI7wqhmI8FMtJy/Em36ts9KqkVR4Gws1h+IVB8D4zeEd0sFfVXejU5mvSUCtFReijv5k+JJ7yTkk+JnrUXBFLMcKBkzZIHGlJrzjIVlJA8Aef+HynRik2keRXulyQrtXZZ3mtfBfa+J7vhI4069SMnxbmfmZ7rsDc1II8p41BbA2AE55g+HlzHlLmFFcI6EYRXCM3g7Ts5NjljH+PKQOJ8XXTopsBLEcwv5yyTOBuxnHPHTPfiatVp0cYsAI/FNLIzcfY8MnqlBSW9ZX5ETg3GE1AyoII54MnXUhhg9xyMHGO7/GRaGpr5Vge5ASTJKdq3sUt739UfnEFJQxY1k1tnWp5r4QsACEdwXH5Ym/gugY0J2l1nME4QisAZOMFRu+bGe6eEMxBvYEddiZx8T3y0vuWtdzkKowPnyAAHUk4AA5nPKR3Ti1hFKy3dxEq+IcEDVns3u7QYZN2pvA3qdyZO445jGcd8v8AhA09rY2WdqmG26tnsdc8gyl2ZT4blJkfT6PUW8wopQ/auG6wjyrU8sjvZgR3rLfhnCUpJYFnsYYZ7Dk47gAMKo8lAz1OTznNulB9js9Or1EP6+33LACZjM133qilnYKqjJZiAAPEk9JAdUreND63SY9r6Sfl2F+7Plj88S2lRola60ahgRWqFaVIIYh8F7HB6Z2qFGMgbifawLeAQuM6VraXRCA5GVLdNykMmfLIGZ64drltXI5MOTo2N1bYyVcDoR8jyI5ESXIWq4ZW7byCtgGA9bFHx3Ake0PI5HlAJmZB1XFFVtiK1tg6pUBlentsxCp16EgnuBnj9mOfa1NxXw+qX+pKww+BEl6bSpWoVFwo955nqSTzJPeTzMA4jT622y2+5tOSWsapdtlRITTs1YXmQPb7Vuv25jimvfsnxp7gdp/3PLx5iyWmv0v0e4bSDVqLHIU8ilhVrX2n7SsVdsHmCW5kYA2Ef8mXqWtqweW1uYXvev8Ahy2gtZlH1ZRdvVmQnu7lJkmxAwweklW8Fwc0vs/CRuX4eE0todQO6tvcSP1nQVkX8mVdB9uDWiADAGB5SDreC02tudfW8jLIaHUHurHxJntOD2H27seSLj8zNZ+lJYlhm8dV6bzGWGRtPQqKFQYAmrUD1ge02gY5ZPd8cc/MGWS8BT7TO3vb/KSauFUr0rH83rfrMOytLCInqlnPcqK795xUpc/h6D3k9JacN0BQl3wbCMcuijwH+c32uQyVUqDY+doJwqquN7tjntGVHLqWUcs5FknBLPtXj+SoD/3M0gt1K7EkNPfqI5iuCLI1tXbuunHfhrMd1QbmD4F8bR5Fj3S1/YHTOot9wFIz8q8j4Sx0GgSldta4yckkksx6ZZjzJ5dT4SpO9NYRa03SpRmpWNcEkTMRKx3BKnivCTY4sqbZZtCncu5XUEkBhkHkS2CDy3HrLaDMptPKNJwjOO2Syjk6LGyyuu10bawzkdAQVPepBBB+BwQRN08cb+r1W/axFlKKOzRmJat7MjCjriwfIz3Rw7UuMnZSO4ODa/8AMFZVX3At75bjctuWebt6fY7pRrXBB1HCqnOSmD4oSp/Kav2Mn37P7/8ApJL3NU2zUgI3QOD9U/htY9D+FsHwyOc9XaxF5Fsseir6zt/Co5n4SdWvGUytKF1ctjTyRhwevvLn3uf8J7ThNIOezBP4iW/UybTodS+DsSpf7Ul3x5qnqj+8ZIHB7j1urA/DUxP52TR6leSytBqpfH3IqVgeyAPcAJ41GoWsbnOBkDvJJJwAAOZJPIAczJy8Af7Wps6/YSkD3c0J/OSdFwOutw7FrbFzta0qSueuwKAoPdnGccsyJ6hfBNX0m1y97WCto0uos5isVr43n1vgiZ5e8qfKTNFwQixbLnFhTJQKmxVYjG7mzEtgkA5+0ZdATMryslLudanQ01NOK58mAJW28RdnZNOm8qcNY521Ke8AjJdh4AY7iQZYX7tp2Y3YOM9M45Z8syPwrRCmmusc9igE97N9pj4knJJ7yTNC2aRorW9vUMPKlK0X+oO39U9V8IqDBmBsYEEG52s2kdCoYkKfMASfEAwBMxEAREQBERAIHGNEba8LgWKd1bMMgOAQM+RBKnHcxnN/Twp22qyW9OyKszE+Ne0HtF81+ODkDs55xJIWOHYp6rRV6jDlwzlA1x6aS8jxzQvxw1ob5iZovDZHMMPaVgQyn8QPT39D3EzrJE1vDarsdrWrbTlSRzU/hbqPhN1qJfJUs6RW17HhnPajVKmNx5scKqgszHrhFUEscc+Q6Ce002pbBWhVX+2tCN8FRX/MiXuk4bVUSa61Vj1YD1j72PM/EyXEr2+xmnpNcV73lnPJw7UnqKk/nd/y2L+syvBdR331d/s0P8Ot06GJo7Z+SzHp2nX4St4XwkVEuWL2sACx5eqMkKqj2Rkk95PeTyllETRvJbjFRWIrgRETBsIiIAiIgGMRMxAPD1gggjIPUHpNdGkrT2EVc9dihc+/E3xAwYmYiAIiIAiIgCIiAIiIAiIgCIiAIiIAiIgCIiAIiIAiIgFBxL0nWq96RRqLTVUltjUVq4RHLhcjcGY/VtyVSeUs9LxSmyuu1LVNdoBrbIAYMMjbnv8ALrOb1Gps0/EdVb9GvtWzS6Va+wrLBnrbUllLclU+uvtEdZyml9GbNOjJrNG2rNmiZKhUq2rTc9uottrBP7vPbVgWdPquvIQD6qNUmCd67QASdwwARkEnwI5w+qQHaXUMe4sAcEgDkfMgfGfKa+DamvS6mg6a1n1mh0FdZVPUV66BVatx/wCz2kZOe7pk8pnjukWvcL9Kz6luLad01exWXs21NWwC3qNqfV9n178Y5wD6HwD0gr1VRsHqYe5Srsu4Cq16ix8iUJm/hXG6dRRXfW47O0AoXIUnPdg9/lOB4R6LFV0btpALf2lrDexrXeaLPpYHanGTWQauR5ezKXSeityVadbtM3Ztw9Ktq6NNQ1d26w3AqWHZO+9D2nft5kYEA+yfSU3bd67/ALuRu5AE8uvRgfiJS630qqSyxEqvuNJAuOmqLrVkBsMcjc2CCVQMwyOUqPQf0fNWo1V19RNxGlRL7lTtWVdHp0f1hke2rBtpwSD1mzhb26F9VW2lvuWzU2X0vp1V9/besUYlhsZWyMtgY284B1jalRy3DdjO3I3Y93WUHox6XV6zmENa/RqNRmxlwFuNoAJ8uyPPznHaf0ev+lHta7e2+nNeLa9NUc1s5K51RcEL2ZFbJ1wCACMGQ+Fejto06JqdNqABpOHDNNSWMllL6tyWqsyLFBKBkwT645d4A+v12BgCpBB5gqcgjyInuUHoRU6aStbKEoYG31K07NcGxyH7PJ7MuMMVzy3Yl/AEREAREQBERAEREAREQBERAEREAREQBERAEREAREQBERAExiZiAYxKv/ZzS9v9I+j19vu3b9vPdjbu8N2OW7rLWIBjEYmYgDEYiIBjEYmYgDEREAREQBERAEREAREQBERAEREAREQBERAEREAREQBERAEREAREQBERAEREAREQBERAEREAREQBERAEREAREQBERAEREA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14300" y="-1646238"/>
            <a:ext cx="5467350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MSEhUUEBIWFRIVFBUXFxYQFBQWFhgYFxcWFxUaFRkYHCghGhwmHhUXJDEhJSkrLi4vFx80ODMsNygtLi0BCgoKDg0OGhAQGy4lICY3LC8tLTIuNS40LDA0LCw0LCwuNCwsLCwsLCwsLCwsLCwsLCwsLCwsLCwsLCwsLCwsLP/AABEIALIBGwMBIgACEQEDEQH/xAAbAAEAAgMBAQAAAAAAAAAAAAAABAUBAwYCB//EAEcQAAICAQIDBAYHBQUFCQEAAAECAAMRBBIFITETQVFhBiIycYGRFCNCUmKhsRUzcoKiY5LB0eEWU1Tw8UNEc4OjssLS0wf/xAAaAQEAAgMBAAAAAAAAAAAAAAAAAwQBAgUG/8QALhEAAgIBAwMDAgUFAQAAAAAAAAECAxEEEiEFMVETIkEUoUJhgZGxMlJx4fEj/9oADAMBAAIRAxEAPwD7jERAEREAREQBERAEREARE8W2hRliAMgZJwMk4A+JIHxgHuIEQBERAERIXEeJV0gbycscKqgs7H8KjmfM9B34gw2kssmxOes43cf3enUD+3t2t8q1cD5zfpfSGvpf9S/9ofUP8Fnst7jg+IE2cJJZaIIaqmctsZLJdRIN/FqEGWurA/jX8ufOaeGcbrubaAyPgkLapRmX7yg9R05dRkZAmMMmcknjPJaRETBsIiIAiIgCIiAIiIAiIgCIiAIiIAiIgCIiAIiYZgBk8gPGAZmuy9V9pgP4iB+sqaUs1Xrs7V6c+wiFkssHc9j8mUHuRcHHU89omV8H069KK/f2aknv5kjJgGbeLUL1uTPcA4LH3Acz8JDZX1NiEqyaetg+LBhrXHNPVPNUU+tzAJYDkAOdpXSqDCKFHgoAH5Sm1fGXZmTThRsba1lgLLuHtKiqQWx0JyADkc8HGYxcnhEdt0Ko7pvCL0QTOWss1Df96df/AA0oA/qrY/nIercqhGp1VtiE9H7NM+WKUUsPI5B75MtPNlF9Vo+Mv9CdbxW28k0v2dQZlVlVWd9p27wWBUKSDjkcjBzzma9bqa+YcXAdVtCqx/hdAAD71PvEpxx1Ps1uVHeAMY8hJui4lXbyU4b7rcj/AK/CWXpsR5Ry567U79/ZeDpOHcRS9NyZBB2srY3IwwSrgdCM+45BGQQZzekftXsvPPtGIrPhSpK1bfJgO0/8zyExfp33P2bBVuQV2+0DgE+smPt7WZc/wnPq4LW66ulcHrjCqvXy5dwkdVLUv4JNXrvXqjCPd9yZMBge8fAzlre1uObGKqeij/L/ADmi7TKhAAsyehXH+kveikuWU46WTOtr0yKcqig+KqAfymrX6TtF9U7bFYNW46o49lh5dxHeCQeRM5/T8Zah9t7g18sliPVB6HJ/Qy8PF6e6wEcvYy3Xp7IMhsr28M0cLISTR03BtcL6a7cbS6Alfut0dfgwI+EnTivR/jdVVppVi1dgstQIjsyPvU2rtVSxVmt3DlyO8dCoF6Et1DesGp04+yTi20927B+rTvxnceWdoyDzZLDwespsVkFJE67iVKNte6tW8GsUH5EySrAjIOQe8TRVoq1GFrQAdyqoH6SBrOFFPrNJiuwc9g5VW/hsXGBn74GQfEZB1JS3iRuG6xbqq7UzssRXG4YOGGcEdx8RJMAREQBERAEREAREQBERAEREAREQBKj0o50be6yyips/cturrs/pZh8ZbyNxDRrdW1bZAYYyvJgeqsp7mBAIPiBAJAEzKqriDVYXVDB/3qqeyfHeSP3ZPXa3LwLdZ7bj2m7r62P3UcOx8gq5JPkBAPXpBe6aa1qvbFbbSBnBxjdjvx1+EotGiKiisgoANpBzkeOe/PXPfmW6i+/1iW09fcoCG4+BYsGVAfugE+JByJzVnCzVfbUt9yg4tTnWc78izG5D0cFjjoXHjJ6JYeDldVpcq1LPYtZyNrtc72dcHCA9MZ/XH5mX30K3/irPjXR/9JzNmit07srWOUZiQzhQPLGxR08DOjS+/HJyNNGCl3R54rxhtOgJrLMc8h4d2cE8/dM8I4iNUp3V7SOf/Q9xknXWI6YDLkEHn/08+k90hrPU064HewGAP+fnMqu1WbnL2nRlbR6ONvu85M2DbyOocDwLmY01dQOQwZvEkEyx/ZVNNbWWjfsVnYt0woJOB8O+b34R2QrN6VstgUHbWF7O08woPeh6AnnkAc9wxtLUwi8FSCc4ylBcLucfxzgt9tm5LcLnpnGJbadLKq1Une2eZwTge4cz/rLxuEJ9ksn8LZHybM1/sUH2rXI8AQv6CQwhVGTkm8skl1HfBQklhfkc7qtL2tqYXNmOYwDtJxnn8Bn3TtKlwoGegAz7uUjItVAwAFz3AEs2OvIAs09NZa/q0UuXOMNdXZXWoP2mLgZA+6vM9OXUYttj2KslbqGtsXglcArzqr3PMLTQik59Vi1zWAeGR2JPjhc5wJ00gcH4YmnTahJLHc7vzaxyACzeeABgcgAAAAAJNdwBkkADvPITmyeW2em09fp1xh4PU06vULWjO5wqKWY+SjJ/SRX4zQDgWozfdrPaP8FTJPymk1WahlLqa6AQ2xwN9jKcoXwcKgIB29ScZwAQdSY3cAoZNPUtgw4rXcPBiMsPgSR8JYREAREQBERAEREAREQBERAEREAREQBERAE8hBPUQBK7jPCxeoAYpYp3V2KMlW93ep6Fe8fAixiDDSawzjn1DVerql7M/f8A+ybzV+g/hbB9/We31VWOdiY82XH6zrSs0Lo6wSwrQE9SFXPzxLC1DRybOkQcsxlg5CizSsfUahj+E1k/lJ/IDwHyEud1VjvVsDdnt35UFQWBIXn9rGDjuDL4ia04DpQdw01IPj2af5Tb6l/KI30fxP7f7KFKvpTCuvnVuHbOOa7VOTWp6MzYwQOgJzg4z1Os0qWoyWLuRhgg/wCBHQ+BHSbkQDoMDwE9SCc3J5OnptNGiG1HMNw7UV8gBcg6MGC2+5wcKT+IEZ8J5TTal+lPZ+d7pyHjistn3ZHvnUSPxHTGytlVyjHmrr1VgcqfMZAyO8ZE2V08YIH03TuW7BF4TwkU5dm7S1gAzkAch0VB9lfLmfEmWWJC4Rre1TLDbYpKWJnO2xfaHmOhB71Knvk6RN57l2MVFYj2KvX6uw2rRRgOV32O3Ps0yQuF73YhgueQ2MTnAB2rwirO517Ruu647yD+ENyX+UCSa9Mquzges+3cf4RhR5DmfmZug2PKoByAwPLlPURAEREAREQBERAEREAREQBERAEREAREQBERAEREAREQBIPFtcak9QBrXOypCcbnIJGT3KACzHBwqk8+k3a7WJUhew4UeAJJJ5Kqgc2YkgADmSRIHCdI7OdRqV23MpVEyG7CskHZkci7FQXI5EgDJCAkCuse6mynSaZ6xdZXdfZfqEawMUesP9WroSWa4fawoXHPkJA4l6dIrPQn79HWssDWU3h6haAm/tAMM4DMoBKnn0z1HFOD06jb2qtlCSrV2WVWLnk22yplYA94Bwe+RF9FdKCxFbYbaSnbXdnldpDCvfsD+qMtjJ7zzMAqaONaq2rRCp6Vt1Jt3vdU9igVqzDCJYnM4Hf8JF0X/wDQB6/b1EFVIAr24a5HNZqRmfLNYykp6o5A5nR6j0a07pVXtdVpJNfZXX1Mu4EMN9bhiCCeRM8j0W0fqY06Ds3pdAM4VqAy0lRnA2hm+cAom9NyE2tWRb2Qs3kVhDlgDsrNu5wM4JUkAkZkw+minaE01zG0jsRmkdspc1l1zZ6oHqn1sHDjlnIE2z0Q0bEFqmIUeqrW3FFPTcqF9ofHLeBuwSM4m7TejOmrculZDFw/OywhSCzYRSxCLudjtUAZOcQCHVrtyLraK3wykX1YBchCVYgKSGsrIYeqTuGQM+rL/T3q6q6MGVgGVlIIIIyCCOoxNei0SUoEqXagLEDJPNmLN182JlXbS+kYvRWXoZi1lSDLIWOWsoX7QySzVjmeZXLeqwF5E0VaytkFiuprIzuyNuPfN2YBmIiAIiYzAMxMZmYAiIgCIiAIiIAiIgCIiAIlZxfVsNtVJ+usIx09SsEdpYc9wGcZ6sVHfLIQDMTBMg6vjNFbbXtUPjO0ZZviq5MGG0u5PiUv+0tJxtFzZ8NPcPzZQJ4PpCTnbprfe5pUH/1CfymyhJ/BFLUVR7yX7l4TKXT+kC2FhWvaHdhFqO5mX77/AGa1JzgseYGRnIEjW8XvcbTpqtrAhhZex5HkRgVEHl5yHw9EpOV0GmUg5B0+1WB9zVjn55mfSl4IvrtPnG9F5peHMbBdqCGsHsKv7urOQdmerEHBc8z3BQSDZiUX+0R/4S/+9pv/ANZlPSHPXS3qPEmg/kLSZjZLwSfVU/3r9y9iQdFxSu04UkN12urI2B1IDAEjn1HKTszXsTRkpLKEREGRETBgDMqNT6QVAkVh7iDg9iuQCOo3khMjwzmQ+Ma43O1NbYrX1bmHVjjnUp7sZG4+eOuca0QAAAYAGAByAHcAJPXTu5ZytZ1JVS2QWX8kXiWqDbnqqsrdxhwyblfPL62tN6uMd/JscsiSPR/jRrqVNQLGdSQGSi/Gz7IO4Ekgcs884B6mbJ4ewKMsQB5kCSfTxKS6vb4X3LIekdHL96M+OnvHz9TlPJ9JdP3NYT+Gi8//AAlK/E6R9sH+HLfoJrbi69yWH3Lj9TNlpG/JKuq2v8BcXccsY4ppwPv3nb/dRcsf5isi2W3t7d7DypVEHzIZv6pWHi7d1LfzMonizi9gGSiAD7zn/KSx0mPgr2avV2fl/gsewYc1vvDY69qzf0vlfylvwLibWbq7iO2r64GA6E+pYo/IjuYHuxOYHGSv7yvC/eRt2PeJPepbArqxDDmllZwy58D4HlkHIOOYmlun47YM6fW20T/9W2mddmZlFwzjTdoKdQAHb9268ktxklcE+rYAM7eeQMg8iFubrlRSzsFUDJZiAAB1JJlFpp4Z6GuyNkd0XlGyJVJZdecoxpp7m2g22eYDDCL4ZBJ8u/2NBavs6qwn+1Spl+IVFOPcRMG5ZRIGk1rb+ztULZgsu05WxRgFlzzGCRlT0yOZHOT4AkDU8R9c10r2loAJGdqJnp2j4O3PcACe/GOc98X1nY02WAZKoSoPe3RR8SQPjM8M0QqrC5y3V2PV3PN2PmT8uQ6CAaPo+pYc7kQ+FdWceWXbn78CZ/Z9h9rU2kcuSLSg8+YTcPnLGIBE0mhrqzsXBbmzElnYjoXZiWb4maNTxylGKl9zryZalexlPgwQHb8cSJ6R6okpQjFe0DNYyEhhWuAQrDmrMWABHMAORggGQqaVRQqKFUdAoAA+Ak1dW7k5us6gqJbIrLM6rW26gkHdTVk4Cti2weLMv7tfwqd3TJHNZ5ooVBtRQo64UY5958z5yuv4uSSKVDY5F29nPljmZDtvsxl7iB+DCD59Zehp8Lwce2V+oeZP9DoSZGu4jUvtWL88n5CUK0o4yct/GWJ5eTSDreMaahtrYB/Cokkowgt05cCvQzsltWWzo243T3Fm/hRv8Z5/bY7qrD7wB+pkDS6lbFDIcqZ6uDYO04bz/wCh/QyRVwayuTP00U8MnjjK/arsHngH9DJml1SWDKMCO/HUe8HpKPTqQoDHJ8c593M9TjvnvRerqF2/aVg3w5g/OYlUsZRHZRFJtFxq9NvAwSrqdyOvtI3QMvz5joQSDyMvOB8R7ZDuAW1DssUdA2AQV8VYEEeR58wZVzTp9aNNa9jqexdFDuoz2ZTf6zAcyhDdRnG3nyJIoXwysotdL1OyfpyfD/k6yJgGZlM9GJV+kOvNVX1eO1sYV15+82fWI7wqhmI8FMtJy/Em36ts9KqkVR4Gws1h+IVB8D4zeEd0sFfVXejU5mvSUCtFReijv5k+JJ7yTkk+JnrUXBFLMcKBkzZIHGlJrzjIVlJA8Aef+HynRik2keRXulyQrtXZZ3mtfBfa+J7vhI4069SMnxbmfmZ7rsDc1II8p41BbA2AE55g+HlzHlLmFFcI6EYRXCM3g7Ts5NjljH+PKQOJ8XXTopsBLEcwv5yyTOBuxnHPHTPfiatVp0cYsAI/FNLIzcfY8MnqlBSW9ZX5ETg3GE1AyoII54MnXUhhg9xyMHGO7/GRaGpr5Vge5ASTJKdq3sUt739UfnEFJQxY1k1tnWp5r4QsACEdwXH5Ym/gugY0J2l1nME4QisAZOMFRu+bGe6eEMxBvYEddiZx8T3y0vuWtdzkKowPnyAAHUk4AA5nPKR3Ti1hFKy3dxEq+IcEDVns3u7QYZN2pvA3qdyZO445jGcd8v8AhA09rY2WdqmG26tnsdc8gyl2ZT4blJkfT6PUW8wopQ/auG6wjyrU8sjvZgR3rLfhnCUpJYFnsYYZ7Dk47gAMKo8lAz1OTznNulB9js9Or1EP6+33LACZjM133qilnYKqjJZiAAPEk9JAdUreND63SY9r6Sfl2F+7Plj88S2lRola60ahgRWqFaVIIYh8F7HB6Z2qFGMgbifawLeAQuM6VraXRCA5GVLdNykMmfLIGZ64drltXI5MOTo2N1bYyVcDoR8jyI5ESXIWq4ZW7byCtgGA9bFHx3Ake0PI5HlAJmZB1XFFVtiK1tg6pUBlentsxCp16EgnuBnj9mOfa1NxXw+qX+pKww+BEl6bSpWoVFwo955nqSTzJPeTzMA4jT622y2+5tOSWsapdtlRITTs1YXmQPb7Vuv25jimvfsnxp7gdp/3PLx5iyWmv0v0e4bSDVqLHIU8ilhVrX2n7SsVdsHmCW5kYA2Ef8mXqWtqweW1uYXvev8Ahy2gtZlH1ZRdvVmQnu7lJkmxAwweklW8Fwc0vs/CRuX4eE0todQO6tvcSP1nQVkX8mVdB9uDWiADAGB5SDreC02tudfW8jLIaHUHurHxJntOD2H27seSLj8zNZ+lJYlhm8dV6bzGWGRtPQqKFQYAmrUD1ge02gY5ZPd8cc/MGWS8BT7TO3vb/KSauFUr0rH83rfrMOytLCInqlnPcqK795xUpc/h6D3k9JacN0BQl3wbCMcuijwH+c32uQyVUqDY+doJwqquN7tjntGVHLqWUcs5FknBLPtXj+SoD/3M0gt1K7EkNPfqI5iuCLI1tXbuunHfhrMd1QbmD4F8bR5Fj3S1/YHTOot9wFIz8q8j4Sx0GgSldta4yckkksx6ZZjzJ5dT4SpO9NYRa03SpRmpWNcEkTMRKx3BKnivCTY4sqbZZtCncu5XUEkBhkHkS2CDy3HrLaDMptPKNJwjOO2Syjk6LGyyuu10bawzkdAQVPepBBB+BwQRN08cb+r1W/axFlKKOzRmJat7MjCjriwfIz3Rw7UuMnZSO4ODa/8AMFZVX3At75bjctuWebt6fY7pRrXBB1HCqnOSmD4oSp/Kav2Mn37P7/8ApJL3NU2zUgI3QOD9U/htY9D+FsHwyOc9XaxF5Fsseir6zt/Co5n4SdWvGUytKF1ctjTyRhwevvLn3uf8J7ThNIOezBP4iW/UybTodS+DsSpf7Ul3x5qnqj+8ZIHB7j1urA/DUxP52TR6leSytBqpfH3IqVgeyAPcAJ41GoWsbnOBkDvJJJwAAOZJPIAczJy8Af7Wps6/YSkD3c0J/OSdFwOutw7FrbFzta0qSueuwKAoPdnGccsyJ6hfBNX0m1y97WCto0uos5isVr43n1vgiZ5e8qfKTNFwQixbLnFhTJQKmxVYjG7mzEtgkA5+0ZdATMryslLudanQ01NOK58mAJW28RdnZNOm8qcNY521Ke8AjJdh4AY7iQZYX7tp2Y3YOM9M45Z8syPwrRCmmusc9igE97N9pj4knJJ7yTNC2aRorW9vUMPKlK0X+oO39U9V8IqDBmBsYEEG52s2kdCoYkKfMASfEAwBMxEAREQBERAIHGNEba8LgWKd1bMMgOAQM+RBKnHcxnN/Twp22qyW9OyKszE+Ne0HtF81+ODkDs55xJIWOHYp6rRV6jDlwzlA1x6aS8jxzQvxw1ob5iZovDZHMMPaVgQyn8QPT39D3EzrJE1vDarsdrWrbTlSRzU/hbqPhN1qJfJUs6RW17HhnPajVKmNx5scKqgszHrhFUEscc+Q6Ce002pbBWhVX+2tCN8FRX/MiXuk4bVUSa61Vj1YD1j72PM/EyXEr2+xmnpNcV73lnPJw7UnqKk/nd/y2L+syvBdR331d/s0P8Ot06GJo7Z+SzHp2nX4St4XwkVEuWL2sACx5eqMkKqj2Rkk95PeTyllETRvJbjFRWIrgRETBsIiIAiIgGMRMxAPD1gggjIPUHpNdGkrT2EVc9dihc+/E3xAwYmYiAIiIAiIgCIiAIiIAiIgCIiAIiIAiIgCIiAIiIAiIgFBxL0nWq96RRqLTVUltjUVq4RHLhcjcGY/VtyVSeUs9LxSmyuu1LVNdoBrbIAYMMjbnv8ALrOb1Gps0/EdVb9GvtWzS6Va+wrLBnrbUllLclU+uvtEdZyml9GbNOjJrNG2rNmiZKhUq2rTc9uottrBP7vPbVgWdPquvIQD6qNUmCd67QASdwwARkEnwI5w+qQHaXUMe4sAcEgDkfMgfGfKa+DamvS6mg6a1n1mh0FdZVPUV66BVatx/wCz2kZOe7pk8pnjukWvcL9Kz6luLad01exWXs21NWwC3qNqfV9n178Y5wD6HwD0gr1VRsHqYe5Srsu4Cq16ix8iUJm/hXG6dRRXfW47O0AoXIUnPdg9/lOB4R6LFV0btpALf2lrDexrXeaLPpYHanGTWQauR5ezKXSeityVadbtM3Ztw9Ktq6NNQ1d26w3AqWHZO+9D2nft5kYEA+yfSU3bd67/ALuRu5AE8uvRgfiJS630qqSyxEqvuNJAuOmqLrVkBsMcjc2CCVQMwyOUqPQf0fNWo1V19RNxGlRL7lTtWVdHp0f1hke2rBtpwSD1mzhb26F9VW2lvuWzU2X0vp1V9/besUYlhsZWyMtgY284B1jalRy3DdjO3I3Y93WUHox6XV6zmENa/RqNRmxlwFuNoAJ8uyPPznHaf0ev+lHta7e2+nNeLa9NUc1s5K51RcEL2ZFbJ1wCACMGQ+Fejto06JqdNqABpOHDNNSWMllL6tyWqsyLFBKBkwT645d4A+v12BgCpBB5gqcgjyInuUHoRU6aStbKEoYG31K07NcGxyH7PJ7MuMMVzy3Yl/AEREAREQBERAEREAREQBERAEREAREQBERAEREAREQBERAExiZiAYxKv/ZzS9v9I+j19vu3b9vPdjbu8N2OW7rLWIBjEYmYgDEYiIBjEYmYgDEREAREQBERAEREAREQBERAEREAREQBERAEREAREQBERAEREAREQBERAEREAREQBERAEREAREQBERAEREAREQBERAEREA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66700" y="-1493838"/>
            <a:ext cx="5467350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4" name="Picture 6" descr="celldi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928257"/>
            <a:ext cx="5467350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19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Many organisms can reproduce without exchanging genetic material (DNA) with another organism.  This is called </a:t>
            </a:r>
            <a:r>
              <a:rPr lang="en-US" b="1" dirty="0" smtClean="0"/>
              <a:t>asexual reproduction.</a:t>
            </a:r>
            <a:endParaRPr lang="en-US" dirty="0" smtClean="0"/>
          </a:p>
          <a:p>
            <a:r>
              <a:rPr lang="en-US" dirty="0" smtClean="0"/>
              <a:t>Very simple organisms like bacteria can reproduce by simply dividing their cell in half in a process called </a:t>
            </a:r>
            <a:r>
              <a:rPr lang="en-US" b="1" dirty="0" smtClean="0"/>
              <a:t>binary fission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This process does NOT include mitosis; there</a:t>
            </a:r>
            <a:br>
              <a:rPr lang="en-US" dirty="0" smtClean="0"/>
            </a:br>
            <a:r>
              <a:rPr lang="en-US" dirty="0" smtClean="0"/>
              <a:t>is no nucleus, chromosomes don’t condense, and no spindle fibers.</a:t>
            </a:r>
            <a:endParaRPr lang="en-US" dirty="0"/>
          </a:p>
        </p:txBody>
      </p:sp>
      <p:pic>
        <p:nvPicPr>
          <p:cNvPr id="8194" name="Picture 2" descr="http://www2.estrellamountain.edu/faculty/farabee/biobk/BinaryFissionAnimationC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4724400"/>
            <a:ext cx="2419350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48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Asexual Reproduction in Animals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/>
          </a:bodyPr>
          <a:lstStyle/>
          <a:p>
            <a:r>
              <a:rPr lang="en-US" b="1" dirty="0" smtClean="0"/>
              <a:t>Budding:</a:t>
            </a:r>
            <a:r>
              <a:rPr lang="en-US" dirty="0" smtClean="0"/>
              <a:t> smaller organism begins </a:t>
            </a:r>
            <a:br>
              <a:rPr lang="en-US" dirty="0" smtClean="0"/>
            </a:br>
            <a:r>
              <a:rPr lang="en-US" dirty="0" smtClean="0"/>
              <a:t>to grow from adult and detaches </a:t>
            </a:r>
            <a:br>
              <a:rPr lang="en-US" dirty="0" smtClean="0"/>
            </a:br>
            <a:r>
              <a:rPr lang="en-US" dirty="0" smtClean="0"/>
              <a:t>when it is mature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3086100"/>
            <a:r>
              <a:rPr lang="en-US" b="1" dirty="0" smtClean="0"/>
              <a:t>Fragmentation: </a:t>
            </a:r>
            <a:br>
              <a:rPr lang="en-US" b="1" dirty="0" smtClean="0"/>
            </a:br>
            <a:r>
              <a:rPr lang="en-US" dirty="0" smtClean="0"/>
              <a:t>adult organism breaks into smaller pieces, which can each grow into individual organisms.</a:t>
            </a:r>
            <a:endParaRPr lang="en-US" b="1" dirty="0"/>
          </a:p>
        </p:txBody>
      </p:sp>
      <p:sp>
        <p:nvSpPr>
          <p:cNvPr id="4" name="AutoShape 2" descr="data:image/jpeg;base64,/9j/4AAQSkZJRgABAQAAAQABAAD/2wCEAAkGBxQSEhQUEhQUFBUVFBUUFxQUFBQUFBQUFBQWFhQUFxUYHCggGBolHBQVITEhJSkrLi4uFx8zODMsNygtLisBCgoKDg0OGxAQGiwkICQsLSwsLCwsLCwsLCwsLC0sLCwsLCwsLCwsLCwsLCwsLCwsLCwsLCwsLCwsLCwtLCwsLP/AABEIAQQAwgMBIgACEQEDEQH/xAAcAAABBQEBAQAAAAAAAAAAAAAAAQIEBQYDBwj/xABBEAABBAAEAwYDBQYEBQUAAAABAAIDEQQSITEFBkETIlFhcYGRobEHMkJSwRQjYnKC0TOy4fAVFiRj8RdDU3OS/8QAGQEAAwEBAQAAAAAAAAAAAAAAAAECAwQF/8QALhEAAgIBAwMBBwMFAAAAAAAAAAECEQMSITEEQVEyEyJCYYGh8JHh8RQjM3HB/9oADAMBAAIRAxEAPwDyJLSAhcxwipKSoCAEpKnZtK+aagQiClQgY1KlQgBKQUqCgBEUnAIKAsYhKlpACUhKnMYTdC6FnyHiUwOZSgJxCKQFgRSROcb1OpSIECRKhIBEISIGACVCEACUoShAhEUhLSAEQu0sTQ1pDg4kEuaARk1IAJOhsUdPFcUACEIQAIQhAAUiWkIASktJQgpgIujAlgYCe87KKJuidQCQNPE6e6RhQJnpnLf2bQuwzMRjsR2AlAMbQWN0cLaXOd1I1qlled+VzgJgzN2jHDMx+xI6gjxGnxC3HDubeHYvCYeDiBkjfh2taHBri1+VobYLATqANwFkPtB5gixc7f2dpbDG3K0usF2gF0dhTWgddNd1onHSJ/IyRRSVIsxiUllAvu3XnuhIUgGpEqEygXbD4Zz7DBdNc810a0W4+gC4rtBO5l5SRmaWmjVtdu0+RSEc6QlQgQgSoQgAKRKkQAISpKQAKXw3hsmIeI4Wl7yCaHgNzqoq0vIOOEWLaDtI0xX4F1ZT8QPiqXJMm0m0Z2WEtJa4EEEgg9CFzK132g4MiZstD942nEdXtNG/OsqyZaiSXYIT1JMYlpaPgHKEuJGdxEUf5nCy7+VvX1Wp5e5WjgkxLZcsoa4RhxH4SwPOh2NOF+icYWTLNGJ5pSAukwFmtrNel6LmApa3Lux1pEFCQAhKShACJE5NKBjUIQgYgTgU1KgByEBCBAhCVACICVAQIKW5+z/l/C4ljzMc0oPdjzVoBd0NT/osOu2FxLo3B7CWuabBGhBCpOiZptUmaTnPlj9mIkjB7J2hG+R35T+ioOFvyzRO8JGH4OBW+4RzAMbG6Oau0y05o2laOoHQrIcZ4Z+zztaDbCWua4joTt6hF2ZY5v0S5NVz2A6AkfhmBGmpDg4H6LMcp8LbPNcn+HGA5w/NrTW+5+QK2PNUV4XE+RjeB4NDhZ+YULkvCdnh+0JA7Vxs7ERsPj4XZS+H9V9zOMtONj+aeZ3YciKCmyhozOABEYIBaxg2uiNVJmxbsLgj2jv3mVxJOrnTTXYPjQJ+CzPAsN+04t8zvuNcXm61JJyN8+nwRzrxEuk7EbRmzru9w1+A0+Krh/n5yPQrUfqzMFObGSCQCQNzWg9Sp3BuFPxMmRm34ndGj+62PNnEoMPhv2SADM8Nz1RyhvVx6uPyTik+TaU6dI8+KEpSLM0FcRZrZIhCABIUqQoAahLSEDGhKkCcgYIQlQSCEIQAICEBAE/g+DE80cRdlDnZb3rzWr4h9nj2i45Wu8ARlJ8r2WKieWmwaPiFouHc54iMZXESN8HjX47q1KuxjkU+YkAYSfCSMe9jm5XA3Ro67X5haLmtgmgbK38NPHo+r+FBWnC+Y4sT3Do4/wDtyag+TTsp03Do3sLWtoURkPnuAPmFm5q/BjKbtWtyHPMJMK8g/fw5Nbahv9woOLnMOBIGtQtjB2/xd9Pdy6cNwb2NyHVrXFoP8J1A+ZVtJy4Jg4Of3Ii13do5soPdQpU6fm/t+xNpMpuBMbhsJmeNSO1f4/8Abb9PisjhcHJjJnVu4l73fhaCdSfitbzRg5XlkTRTXd9zvw5b7o89ia9F2zQYCGhqTZvZ0rth6AKk/v8AiLjOt1yyNjJG8Pw+WL779ASRmc6tX0NgOnssJI8kkkkkmyTuVI4jjXzPL3myfgB0A8k3DYGST/Dje/8AlaT9E0m9jaEdKt8kZKpWN4bLCQJY3MvbMKtRUNNcmidgkSpFIAgpU1AwQikIAYnJoTqQNioSgJQ20xCUiloOBcILMXAzFRFrXk6PBaHDKcvzAC0OG4DAzFysLLjfAXR5x/hkmnV5hUoeTOWVRPPiELbcicCil7SWSnBhyBhAINiy4+2yynFMN2csjBs17mj0BNfJGnaxqaboiqRgcG+Z4ZG0ucdgEyDDOeaY1zjuQ0E0PFSOFcQfh5WyxmnNPx8QUl5G+Ni1byfjBX7o301F/VafgUuMa5keIhedmtloEt8M1HUea5M+0RrgM8BsDXK7daDlnmCLEl7mNe0xMzkOIIrWq18k2k9q+/7HJNzr3kQeYJ8ryxp0Gpr83X9Vxw+JDDWpAbe+nn6qsmmzve4/iv19lHxOIplC9aFe68vL706Q4R2NFPiu0Zm1zAho8m9FCj4DDJrIx8jj1LyK9ANAFPweCkiiaTXfDdOtHZVPGuXZZLdBK/NqTE57uu+U/oV24VJJJuv+/VkLnmixi4fhYjrHh2XX+I4OI8dCfRSH83YWDTtc1WMsDNNBproPJeWYrDvY4h7XAg65gbXBbbrm/wBf4NlhT3bs0nOHNJxpa0MyRsLi0E283Wrj7bBZlKUIbb5NklFUhEJUiRQJEqRAxLQkQkA0J6aE4IGxQnxuogjcGx6rmnNTEerYbGN4lhWl5qRpDbH3o5Wi2Pb4NOhKnYVr3RxvlvtA10bjsS7MASPI5Qb9F5Zwbiz8NIHsPgHN6ObexXpWH44JoQ+PWnN0P3mHwKieRxRxZINccCcmcKdBC4OPfkeXEVtTDp81geLwOnxkjYhmc6QtAA1J2vy29luI+YXRzZntBaM2g8z3j9Quf7fhcE18oaRJLbgC65X5rIH8Ddd1GPOpWOLad9w4jPDwzDBsQAle0NB0Je4CnPcfAEmvNeYlTOLcRfiJHSSEZndBs0DQNA6ABQlvqbN4Q0rfkcCt7yWwx4LEPIozODGu6lrB3q8rKwbWEmq1JqvPwXqM2EMEMEFAOZGM1a286kfE0onLTFyIzvavJTiK/G/7LjHg3PljB2dI0euotXDI8w2orpweOsUzXRpLvQhpNrzML1TSIbpF9jsTDK+Zl5hDUUjNiBQ7zfQ9fJY/EcZfg5zDiAZY9CyT8fZkd0/xf6FUvBuNGPHdq45mySOElnRzHu6+lg+y0/2mcM/cRSjZjizyyP7zfn9V7FW2idKUqfctcE2DGs3jxDdsrtJW+nULJ848lfs7DNCS6MVma770ZO3qPNY+DEOjcHMcWuGoINEK4x/N2KmiMUkmZpoHQAmtdSlBpKnwaLHKL2ZQoQUKTcEIQgBEJaSIGJSEISGMCcmhOQMVKEiUIJYoW35Gw37id56vY0f0gk/ULEBen8p4bLg4QepfIfPvEN/RZ5XUG/kY5vTQybCd/MRpq4jyYLr5LzvG4l0j3PcbLiSffp6DZel8XBEc7uogeTt+IV+q8tKz6SP9q/LDHyxEITmAk0NT4DqV0GprPs54WJMR2zxceHGc3sXn7g+RPstXiXdq8vcQ2zpr8EnDcCMJhmw2A89+Xzkd+H2FD4psTATdanY61vp6Lk6zLS0I5HLXKx7mZQbN3sdik4e3vvIFZIZHWdKOQiz6J5bYI1/Tb/yoeKkLcLjHnT92IwfN7g36EhYdGryoGeaFyucdzTiJcO3DvcCxtdNTl2BKpSExenbvY6dKYpSIQgoUpEISAEIQmAIQhAAhCEAcgnJAlSKFSpEqBDgvZcDDliibW0LBW34R0XjbV7LhpgWQu8YmEeFZa/Rc/Vf439DDLyil5jxAbhcSSNXZIx7uBPyavMyvSOZm/wDQ4j/74idOlu69Oi83K0wKsUfzuPFwItV9nXDO2xYc4W2FplPhmBpnzN/0rLBemcgYTssFLMd530P5I7H1c74LXjceWVRZZYglz738b/36LtHFrY0XOJl0RseqlOND0Xi5JOUm2c8VSIWLbrvVqq5qf2fDq6y4gDf8LATp70rDiD7Gh20VL9pMmWLBx/wPlI/mIA+hXX0MfecvkUt5IwZKYlJSLvOoVIhCQAhCEwBCEIAEIQgAQkQgBoShIE5IoEBAQgQ5q9W4FLnwuFd1DMh/oLm/oF5S1emcjzZsE0b9nI9vs85h7arLOrxsxy8J/M7cUZ2mGxkex7MSjz7JwcR7i15cQvZexHad6qeDGT0IeC2iF4/ioSx7mndri34EhLpZXiS8MWLlo5AL2AQdng8JEOkLXHp3n94/NxXlPDMKZZY4wLL3tbXqQF65xeUOlLQBlbTW9NG6AfIKs8tONv6Czb0jnAaoePw8l0OhIcNPG0jY9LH1tNmdQGnqvHIIeKdbw0EUSL8btZX7T57xuT/4oomV0By5j/mWw4VD2mJYKoZrJ6UNfhovOOasaJ8XPKNnSuo/wg035AL1OjVY2ysfqKhIlSLpOgEAISlACIQhAAhCVAAkKEIARKhCACSQuJc42SbJ8SkQAlQNsRCdSRFCFattyDi8snZ9JRl/qGrfpXusQrbhchAtuhaQQfMapVezImrVHp+LBAAy6+XiDuVgeecEGzCVopszQ/po8aSj/wDWvut/h8a2Zkcw2e3UDo4Cnt+IWf5uwXaYZxB70L+0DfGN/df7g5T6WuPprx5Hj8/yjGLplH9m+Hz4+In8DZJPXKw16andbd5OdxI0JNdT8Fkfs0H/AFbz4YeU/wCUfqtZAwi3DW7oeGqvrH7i/wBhk9Z3ogf2TJTVa7p+c1sdK0OvVcMXLX+vT/YXmCOnDJA0zSEmooJHE/0EBeQPK9M4vMYOGTOJ72IkbE2/yjvO+Qr3XmT17OGOnEl9TTEhqEIWhsCEJwCBDUoCVK0JhY0hFKU2NKYwihWQ6QpBhXBwQNMahKhAwARSUJwCBDUAJ7gmhqABrVbYRmWO/HVV8UZJAVnjXZWAeyBMuOS+JUXQONZjnjvo8bgeo+i0mLla4ag0bY7+Vwpy81YaII0INj1W44dxQSx2aB2eBvf9iuTqINNTjyjKS3shcjYcw46SN/SGVp1GoOUgjxsV8VfskonMevRcOFQt/aBJs5sbmerK09wu+EjHgDr1WfUzU4Jol+okMkBN6+V+ah42W9PH31vTRTmje6oeHio+YZwaADLefRozfouTGrkkBn/tLxdSQ4Zv3YIgSP8AuSauv2yrDlTeK4x000kj9S9xJ99lDpe0zaKpUNQnUlyJFDQE+k5rE7KqoRzpdIUFqACEAd0iQPTkCEdooj12kKaHkEEdNuqARwpCeUJFF1/y3KIzIRQGqqeyK9xw3CppmBr4aYRQs1p6LN8yciSNILGaeSEn3J1HmDgpELNFr8JyNI494UFZYTk0NdldsoeSKHzwZvg3CXP1r0ULjOFc11HYL1N+HbAwBrU7h3CIZnZpGg+qy/qI6qK9nKrPM+Acuy4o93QDclXmE5ckw0zQQXMf3TXTwPsV6hHw+OHSMBoPgEj2N1zC/VOWVXT4JcGzA4nCuhk9CCHdD4Jsjbfoe7d1t7LX8Vhjy2RdVofgs7EWlxIA9PXouPKo/C9jLS09xr4yBY91wOGc6CYtBc59RtrXT8XtVqRiG02r32Wo4JAyONl/eA/zap4KjLU+w1Fy2R5dxLliQtsMIWaxGCcw04UvoeTI4Kg4ry9DKdQF1LqI3ubaJI8PEWqflXq2I5EiI7qrJPs+dejgtFlg+CWmeeUils8byLM09wWFSY7g0kRyuaVopJisp2tXYBXEXLE5GYMsFRMVgHRaPBB800BWvaiipPZJ0WHs0mBELUGPRS+xR2KBWQezSKd2SVFDs+msXiWRUHGj0CaMWx7CQdhqDus7jeICY3sfooeOcQwnNQo7Fcz6qKexu2234LPG4pgosIII6KpfKXW5oqlVcBkNEGzqSL8FL4rjxC3bcLmlk15PkNQa2K3F455OUhScDjCytDSo8LxEzOqtbWjhbWlLLNSexq/dVMtf+Kg10tOxWJbV2s7xDBvdqNAoWIj7pbZtQ5toSiWWPxYka6je3puo0NbD4nr/AL/VVnDGlrZcw07vxsqxhOnl+voqapI5svrARZ3tbe7tvIGytUMFI0ZyND8lm+HAdq4jdrbHv1WjmxjzGBm0VwcUnqHjT5RwdigFxfjKFqJPH1Ve8OvqQsXGzrjXcvsLxZrtKO267Oxo3ulTYGheiXiAzMIbuoaadA0i8gx4JUmWCKT7zQfZZbAgtDQSbKuC8tW2PJKLM5xRYvwLW0Wmq6dF5tzfhpHzG26Dal6Hh8QH6ONKTJwqOWs1Gl3YMylKnsc88b7Hi5wDq2KaMKfBe4DlaMjYLk7k2H8q7aj5J9nPweLNwh8Ex2F8l7Z/yZF4LhJyLEUVHyHs5+DxT9nPghey/wDp/H4lCKj5D2c/BX9o0Vrqq/isrnU26adyo/EWuznLsqwPe9pz6Ud14UkdMI9y/fimQMG2yyfEOLmVxDvupnEnODQCdFUzg5CWAkeK1xwXJtCKW5P4HPlm30teg4SiCei8p4cCTf8Au73Wq4RjHtNF2ieRKx5Y3uap8+e2jYKG/DDpqV17bMyhukiOVvmsGt9jn1UVU7C1r7/M0/VdWHTwvTRGLacji6iXEfK0mzbNg18D0VvdIwnvJj8BLlzuNfhb59bV07EAtFLLSYktbYF5nG/ZTOH8QAIJ1A3ak1wbY17pc0aulHYBa7S8ZEgNaAdAKUPt7shN1ewbnSRvsuPbm/kpMTswXCeOj5oe4lJolYYhpDt1KExfZrQdVTxya63SsYsUANDopS3L1WNmea0SQY6RlWdLT45gTdaJzmtcdFdgmbHgnGmSirGbwVyvNIoy14LdNdwtfgeLmgHa+a7cWdVUjaGStmXtIUaHFhykZl0pp8GqknwKhM7UeKEWO0ebTMCgY9oo91SX4kgAOHl5qJicWDfkvIPPjZm+Yh3BfwVPu1oHgtFxHCGVprZU37IbGvotY7ROmMlRacCw0YHeoFXWFwYJ2Hss1w6N2fqaWu4a3w1rfyWLW5GR0WUWGA6aKFiWHNops2Iy1WoI18lxzZhfh81TS4OfncreKNqMDxcPoVFe/u3r6dV34q8loJ/PXpoVFkJy76+KVEvkgzSd2q6k38Fzi1IINBdCRk1/MRXzXFhA00GqqnR0R9JYQSV6fUqywrco1VXg6d6j5+atoJOlKSZHaEAHQ+y7yDqot+Gicya2m/FJWQR5JdTpp4qE6VxOmgTJprkpp0qiERykmgNvFVRSRYYZ/dq13ZMG6KK2PKdfDRPa0HrupfktJE2HEZ7rcKZBjMo9FV4buu8j9VLL2jcbqGXRbs4oRXoux42aqiqtjb8l0IPTVXrlHghskf8AEnefxQqp+IIJGQ7oU65eRnDGju311+hVVh2/fPUMaffVCFfcmPAzGioiRuaVE12rPU/RCFquDSHcncIfZPkQPZauGMN1Gl6HzQhZT4M8nI+WMFtHa07CxgGhtr80IS7ojsReLMHZO02197VE12jR0v8AQJUJkPkqOIyFrNPz38lHEhJHnZQhb/CdGP0ljw2Yki+hpS8Tj3tdlBoZv0SoWFblyRNikN35JYZCSUISMUcpIwHaddSkndRNIQmCGxzFzdTdFWMA09yhCplMkwRg7jqpgYLGiELGRTJIdoB0tN7QoQovckS0IQptlUf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14300" y="-2057400"/>
            <a:ext cx="320992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SEhQUEhQUFBUVFBUUFxQUFBQUFBQUFBQWFhQUFxUYHCggGBolHBQVITEhJSkrLi4uFx8zODMsNygtLisBCgoKDg0OGxAQGiwkICQsLSwsLCwsLCwsLCwsLC0sLCwsLCwsLCwsLCwsLCwsLCwsLCwsLCwsLCwsLCwtLCwsLP/AABEIAQQAwgMBIgACEQEDEQH/xAAcAAABBQEBAQAAAAAAAAAAAAAAAQIEBQYDBwj/xABBEAABBAAEAwYDBQYEBQUAAAABAAIDEQQSITEFBkETIlFhcYGRobEHMkJSwRQjYnKC0TOy4fAVFiRj8RdDU3OS/8QAGQEAAwEBAQAAAAAAAAAAAAAAAAECAwQF/8QALhEAAgIBAwMBBwMFAAAAAAAAAAECEQMSITEEQVEyEyJCYYGh8JHh8RQjM3HB/9oADAMBAAIRAxEAPwDyJLSAhcxwipKSoCAEpKnZtK+aagQiClQgY1KlQgBKQUqCgBEUnAIKAsYhKlpACUhKnMYTdC6FnyHiUwOZSgJxCKQFgRSROcb1OpSIECRKhIBEISIGACVCEACUoShAhEUhLSAEQu0sTQ1pDg4kEuaARk1IAJOhsUdPFcUACEIQAIQhAAUiWkIASktJQgpgIujAlgYCe87KKJuidQCQNPE6e6RhQJnpnLf2bQuwzMRjsR2AlAMbQWN0cLaXOd1I1qlled+VzgJgzN2jHDMx+xI6gjxGnxC3HDubeHYvCYeDiBkjfh2taHBri1+VobYLATqANwFkPtB5gixc7f2dpbDG3K0usF2gF0dhTWgddNd1onHSJ/IyRRSVIsxiUllAvu3XnuhIUgGpEqEygXbD4Zz7DBdNc810a0W4+gC4rtBO5l5SRmaWmjVtdu0+RSEc6QlQgQgSoQgAKRKkQAISpKQAKXw3hsmIeI4Wl7yCaHgNzqoq0vIOOEWLaDtI0xX4F1ZT8QPiqXJMm0m0Z2WEtJa4EEEgg9CFzK132g4MiZstD942nEdXtNG/OsqyZaiSXYIT1JMYlpaPgHKEuJGdxEUf5nCy7+VvX1Wp5e5WjgkxLZcsoa4RhxH4SwPOh2NOF+icYWTLNGJ5pSAukwFmtrNel6LmApa3Lux1pEFCQAhKShACJE5NKBjUIQgYgTgU1KgByEBCBAhCVACICVAQIKW5+z/l/C4ljzMc0oPdjzVoBd0NT/osOu2FxLo3B7CWuabBGhBCpOiZptUmaTnPlj9mIkjB7J2hG+R35T+ioOFvyzRO8JGH4OBW+4RzAMbG6Oau0y05o2laOoHQrIcZ4Z+zztaDbCWua4joTt6hF2ZY5v0S5NVz2A6AkfhmBGmpDg4H6LMcp8LbPNcn+HGA5w/NrTW+5+QK2PNUV4XE+RjeB4NDhZ+YULkvCdnh+0JA7Vxs7ERsPj4XZS+H9V9zOMtONj+aeZ3YciKCmyhozOABEYIBaxg2uiNVJmxbsLgj2jv3mVxJOrnTTXYPjQJ+CzPAsN+04t8zvuNcXm61JJyN8+nwRzrxEuk7EbRmzru9w1+A0+Krh/n5yPQrUfqzMFObGSCQCQNzWg9Sp3BuFPxMmRm34ndGj+62PNnEoMPhv2SADM8Nz1RyhvVx6uPyTik+TaU6dI8+KEpSLM0FcRZrZIhCABIUqQoAahLSEDGhKkCcgYIQlQSCEIQAICEBAE/g+DE80cRdlDnZb3rzWr4h9nj2i45Wu8ARlJ8r2WKieWmwaPiFouHc54iMZXESN8HjX47q1KuxjkU+YkAYSfCSMe9jm5XA3Ro67X5haLmtgmgbK38NPHo+r+FBWnC+Y4sT3Do4/wDtyag+TTsp03Do3sLWtoURkPnuAPmFm5q/BjKbtWtyHPMJMK8g/fw5Nbahv9woOLnMOBIGtQtjB2/xd9Pdy6cNwb2NyHVrXFoP8J1A+ZVtJy4Jg4Of3Ii13do5soPdQpU6fm/t+xNpMpuBMbhsJmeNSO1f4/8Abb9PisjhcHJjJnVu4l73fhaCdSfitbzRg5XlkTRTXd9zvw5b7o89ia9F2zQYCGhqTZvZ0rth6AKk/v8AiLjOt1yyNjJG8Pw+WL779ASRmc6tX0NgOnssJI8kkkkkmyTuVI4jjXzPL3myfgB0A8k3DYGST/Dje/8AlaT9E0m9jaEdKt8kZKpWN4bLCQJY3MvbMKtRUNNcmidgkSpFIAgpU1AwQikIAYnJoTqQNioSgJQ20xCUiloOBcILMXAzFRFrXk6PBaHDKcvzAC0OG4DAzFysLLjfAXR5x/hkmnV5hUoeTOWVRPPiELbcicCil7SWSnBhyBhAINiy4+2yynFMN2csjBs17mj0BNfJGnaxqaboiqRgcG+Z4ZG0ucdgEyDDOeaY1zjuQ0E0PFSOFcQfh5WyxmnNPx8QUl5G+Ni1byfjBX7o301F/VafgUuMa5keIhedmtloEt8M1HUea5M+0RrgM8BsDXK7daDlnmCLEl7mNe0xMzkOIIrWq18k2k9q+/7HJNzr3kQeYJ8ryxp0Gpr83X9Vxw+JDDWpAbe+nn6qsmmzve4/iv19lHxOIplC9aFe68vL706Q4R2NFPiu0Zm1zAho8m9FCj4DDJrIx8jj1LyK9ANAFPweCkiiaTXfDdOtHZVPGuXZZLdBK/NqTE57uu+U/oV24VJJJuv+/VkLnmixi4fhYjrHh2XX+I4OI8dCfRSH83YWDTtc1WMsDNNBproPJeWYrDvY4h7XAg65gbXBbbrm/wBf4NlhT3bs0nOHNJxpa0MyRsLi0E283Wrj7bBZlKUIbb5NklFUhEJUiRQJEqRAxLQkQkA0J6aE4IGxQnxuogjcGx6rmnNTEerYbGN4lhWl5qRpDbH3o5Wi2Pb4NOhKnYVr3RxvlvtA10bjsS7MASPI5Qb9F5Zwbiz8NIHsPgHN6ObexXpWH44JoQ+PWnN0P3mHwKieRxRxZINccCcmcKdBC4OPfkeXEVtTDp81geLwOnxkjYhmc6QtAA1J2vy29luI+YXRzZntBaM2g8z3j9Quf7fhcE18oaRJLbgC65X5rIH8Ddd1GPOpWOLad9w4jPDwzDBsQAle0NB0Je4CnPcfAEmvNeYlTOLcRfiJHSSEZndBs0DQNA6ABQlvqbN4Q0rfkcCt7yWwx4LEPIozODGu6lrB3q8rKwbWEmq1JqvPwXqM2EMEMEFAOZGM1a286kfE0onLTFyIzvavJTiK/G/7LjHg3PljB2dI0euotXDI8w2orpweOsUzXRpLvQhpNrzML1TSIbpF9jsTDK+Zl5hDUUjNiBQ7zfQ9fJY/EcZfg5zDiAZY9CyT8fZkd0/xf6FUvBuNGPHdq45mySOElnRzHu6+lg+y0/2mcM/cRSjZjizyyP7zfn9V7FW2idKUqfctcE2DGs3jxDdsrtJW+nULJ848lfs7DNCS6MVma770ZO3qPNY+DEOjcHMcWuGoINEK4x/N2KmiMUkmZpoHQAmtdSlBpKnwaLHKL2ZQoQUKTcEIQgBEJaSIGJSEISGMCcmhOQMVKEiUIJYoW35Gw37id56vY0f0gk/ULEBen8p4bLg4QepfIfPvEN/RZ5XUG/kY5vTQybCd/MRpq4jyYLr5LzvG4l0j3PcbLiSffp6DZel8XBEc7uogeTt+IV+q8tKz6SP9q/LDHyxEITmAk0NT4DqV0GprPs54WJMR2zxceHGc3sXn7g+RPstXiXdq8vcQ2zpr8EnDcCMJhmw2A89+Xzkd+H2FD4psTATdanY61vp6Lk6zLS0I5HLXKx7mZQbN3sdik4e3vvIFZIZHWdKOQiz6J5bYI1/Tb/yoeKkLcLjHnT92IwfN7g36EhYdGryoGeaFyucdzTiJcO3DvcCxtdNTl2BKpSExenbvY6dKYpSIQgoUpEISAEIQmAIQhAAhCEAcgnJAlSKFSpEqBDgvZcDDliibW0LBW34R0XjbV7LhpgWQu8YmEeFZa/Rc/Vf439DDLyil5jxAbhcSSNXZIx7uBPyavMyvSOZm/wDQ4j/74idOlu69Oi83K0wKsUfzuPFwItV9nXDO2xYc4W2FplPhmBpnzN/0rLBemcgYTssFLMd530P5I7H1c74LXjceWVRZZYglz738b/36LtHFrY0XOJl0RseqlOND0Xi5JOUm2c8VSIWLbrvVqq5qf2fDq6y4gDf8LATp70rDiD7Gh20VL9pMmWLBx/wPlI/mIA+hXX0MfecvkUt5IwZKYlJSLvOoVIhCQAhCEwBCEIAEIQgAQkQgBoShIE5IoEBAQgQ5q9W4FLnwuFd1DMh/oLm/oF5S1emcjzZsE0b9nI9vs85h7arLOrxsxy8J/M7cUZ2mGxkex7MSjz7JwcR7i15cQvZexHad6qeDGT0IeC2iF4/ioSx7mndri34EhLpZXiS8MWLlo5AL2AQdng8JEOkLXHp3n94/NxXlPDMKZZY4wLL3tbXqQF65xeUOlLQBlbTW9NG6AfIKs8tONv6Czb0jnAaoePw8l0OhIcNPG0jY9LH1tNmdQGnqvHIIeKdbw0EUSL8btZX7T57xuT/4oomV0By5j/mWw4VD2mJYKoZrJ6UNfhovOOasaJ8XPKNnSuo/wg035AL1OjVY2ysfqKhIlSLpOgEAISlACIQhAAhCVAAkKEIARKhCACSQuJc42SbJ8SkQAlQNsRCdSRFCFattyDi8snZ9JRl/qGrfpXusQrbhchAtuhaQQfMapVezImrVHp+LBAAy6+XiDuVgeecEGzCVopszQ/po8aSj/wDWvut/h8a2Zkcw2e3UDo4Cnt+IWf5uwXaYZxB70L+0DfGN/df7g5T6WuPprx5Hj8/yjGLplH9m+Hz4+In8DZJPXKw16andbd5OdxI0JNdT8Fkfs0H/AFbz4YeU/wCUfqtZAwi3DW7oeGqvrH7i/wBhk9Z3ogf2TJTVa7p+c1sdK0OvVcMXLX+vT/YXmCOnDJA0zSEmooJHE/0EBeQPK9M4vMYOGTOJ72IkbE2/yjvO+Qr3XmT17OGOnEl9TTEhqEIWhsCEJwCBDUoCVK0JhY0hFKU2NKYwihWQ6QpBhXBwQNMahKhAwARSUJwCBDUAJ7gmhqABrVbYRmWO/HVV8UZJAVnjXZWAeyBMuOS+JUXQONZjnjvo8bgeo+i0mLla4ag0bY7+Vwpy81YaII0INj1W44dxQSx2aB2eBvf9iuTqINNTjyjKS3shcjYcw46SN/SGVp1GoOUgjxsV8VfskonMevRcOFQt/aBJs5sbmerK09wu+EjHgDr1WfUzU4Jol+okMkBN6+V+ah42W9PH31vTRTmje6oeHio+YZwaADLefRozfouTGrkkBn/tLxdSQ4Zv3YIgSP8AuSauv2yrDlTeK4x000kj9S9xJ99lDpe0zaKpUNQnUlyJFDQE+k5rE7KqoRzpdIUFqACEAd0iQPTkCEdooj12kKaHkEEdNuqARwpCeUJFF1/y3KIzIRQGqqeyK9xw3CppmBr4aYRQs1p6LN8yciSNILGaeSEn3J1HmDgpELNFr8JyNI494UFZYTk0NdldsoeSKHzwZvg3CXP1r0ULjOFc11HYL1N+HbAwBrU7h3CIZnZpGg+qy/qI6qK9nKrPM+Acuy4o93QDclXmE5ckw0zQQXMf3TXTwPsV6hHw+OHSMBoPgEj2N1zC/VOWVXT4JcGzA4nCuhk9CCHdD4Jsjbfoe7d1t7LX8Vhjy2RdVofgs7EWlxIA9PXouPKo/C9jLS09xr4yBY91wOGc6CYtBc59RtrXT8XtVqRiG02r32Wo4JAyONl/eA/zap4KjLU+w1Fy2R5dxLliQtsMIWaxGCcw04UvoeTI4Kg4ry9DKdQF1LqI3ubaJI8PEWqflXq2I5EiI7qrJPs+dejgtFlg+CWmeeUils8byLM09wWFSY7g0kRyuaVopJisp2tXYBXEXLE5GYMsFRMVgHRaPBB800BWvaiipPZJ0WHs0mBELUGPRS+xR2KBWQezSKd2SVFDs+msXiWRUHGj0CaMWx7CQdhqDus7jeICY3sfooeOcQwnNQo7Fcz6qKexu2234LPG4pgosIII6KpfKXW5oqlVcBkNEGzqSL8FL4rjxC3bcLmlk15PkNQa2K3F455OUhScDjCytDSo8LxEzOqtbWjhbWlLLNSexq/dVMtf+Kg10tOxWJbV2s7xDBvdqNAoWIj7pbZtQ5toSiWWPxYka6je3puo0NbD4nr/AL/VVnDGlrZcw07vxsqxhOnl+voqapI5svrARZ3tbe7tvIGytUMFI0ZyND8lm+HAdq4jdrbHv1WjmxjzGBm0VwcUnqHjT5RwdigFxfjKFqJPH1Ve8OvqQsXGzrjXcvsLxZrtKO267Oxo3ulTYGheiXiAzMIbuoaadA0i8gx4JUmWCKT7zQfZZbAgtDQSbKuC8tW2PJKLM5xRYvwLW0Wmq6dF5tzfhpHzG26Dal6Hh8QH6ONKTJwqOWs1Gl3YMylKnsc88b7Hi5wDq2KaMKfBe4DlaMjYLk7k2H8q7aj5J9nPweLNwh8Ex2F8l7Z/yZF4LhJyLEUVHyHs5+DxT9nPghey/wDp/H4lCKj5D2c/BX9o0Vrqq/isrnU26adyo/EWuznLsqwPe9pz6Ud14UkdMI9y/fimQMG2yyfEOLmVxDvupnEnODQCdFUzg5CWAkeK1xwXJtCKW5P4HPlm30teg4SiCei8p4cCTf8Au73Wq4RjHtNF2ieRKx5Y3uap8+e2jYKG/DDpqV17bMyhukiOVvmsGt9jn1UVU7C1r7/M0/VdWHTwvTRGLacji6iXEfK0mzbNg18D0VvdIwnvJj8BLlzuNfhb59bV07EAtFLLSYktbYF5nG/ZTOH8QAIJ1A3ak1wbY17pc0aulHYBa7S8ZEgNaAdAKUPt7shN1ewbnSRvsuPbm/kpMTswXCeOj5oe4lJolYYhpDt1KExfZrQdVTxya63SsYsUANDopS3L1WNmea0SQY6RlWdLT45gTdaJzmtcdFdgmbHgnGmSirGbwVyvNIoy14LdNdwtfgeLmgHa+a7cWdVUjaGStmXtIUaHFhykZl0pp8GqknwKhM7UeKEWO0ebTMCgY9oo91SX4kgAOHl5qJicWDfkvIPPjZm+Yh3BfwVPu1oHgtFxHCGVprZU37IbGvotY7ROmMlRacCw0YHeoFXWFwYJ2Hss1w6N2fqaWu4a3w1rfyWLW5GR0WUWGA6aKFiWHNops2Iy1WoI18lxzZhfh81TS4OfncreKNqMDxcPoVFe/u3r6dV34q8loJ/PXpoVFkJy76+KVEvkgzSd2q6k38Fzi1IINBdCRk1/MRXzXFhA00GqqnR0R9JYQSV6fUqywrco1VXg6d6j5+atoJOlKSZHaEAHQ+y7yDqot+Gicya2m/FJWQR5JdTpp4qE6VxOmgTJprkpp0qiERykmgNvFVRSRYYZ/dq13ZMG6KK2PKdfDRPa0HrupfktJE2HEZ7rcKZBjMo9FV4buu8j9VLL2jcbqGXRbs4oRXoux42aqiqtjb8l0IPTVXrlHghskf8AEnefxQqp+IIJGQ7oU65eRnDGju311+hVVh2/fPUMaffVCFfcmPAzGioiRuaVE12rPU/RCFquDSHcncIfZPkQPZauGMN1Gl6HzQhZT4M8nI+WMFtHa07CxgGhtr80IS7ojsReLMHZO02197VE12jR0v8AQJUJkPkqOIyFrNPz38lHEhJHnZQhb/CdGP0ljw2Yki+hpS8Tj3tdlBoZv0SoWFblyRNikN35JYZCSUISMUcpIwHaddSkndRNIQmCGxzFzdTdFWMA09yhCplMkwRg7jqpgYLGiELGRTJIdoB0tN7QoQovckS0IQptlUf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66700" y="-1905000"/>
            <a:ext cx="320992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ESDxASDxIVFhASFBAQERUWFBYUFRASFhQZFhUTFBYYHCggGBslJxMXITUhJSksLjouFx8zODMsNygtLisBCgoKDg0OGBAQGywkHyQ3NDIsLDcsLCwsLCwsLDQrLCwvLCwuKy0sLCssLTcsLCwvLC8tLCwsLCwsLCw0LCwrK//AABEIAL4BCgMBIgACEQEDEQH/xAAcAAEAAgMBAQEAAAAAAAAAAAAABQYBBAcDAgj/xABEEAACAgECAwUEBwYDBQkAAAAAAQIDEQQhBRIxBhNBUWEiMnGBBxQjUpGhsSRCYnKSwTND0RWCs/DxNERTY3ODk6Kj/8QAGgEBAQADAQEAAAAAAAAAAAAAAAECAwUGBP/EACcRAQABAgYBAgcAAAAAAAAAAAABAhEDBAUSITFBE1FhkaGxwdHw/9oADAMBAAIRAxEAPwDiN1jk22eYAAAAAAAAAAAADKMH1F4A+QDYVSSTlu30SA1wS64HqMJyqjWpYw7Jxr64x78l5nrPgGtjFyjp5Sjt7daVqw/HMMrwAhXF+RhoktB3Ntklq7Z1rlxCUYc6jPbHPHry9em44twyyhx53GdUsuq2DUq7F/DJePmnugIwGWjAAGVFhxYGAZ5QBgAADJgAfSke9t+V6msAAAAAAAAAAAAAAAAAAMpHpCrffoWw8gezoZ5OLICZuaTXyqs7yCi5pNRclnkf3kvNeBpAD7ttlKTlJuUnu23lt+rZ96XVWVyUqpyhJYacZOLXzR4gCy08Ur1TVevUVZP2a9WlyzhLwdyW1kOi80svc06tVbo7baLYxnBScbqZ7wm1tzLye+VJehD5J7j83dp9LqnvNxelufi7KkuWT824Sh+AHxxPhkIQhqKlKWjuyk3hyomutU2vFeD8V8yH7vy6ElwPjctPzRlFWae3a6mXu2LomvuzWdpLdHrx7haqUL9O3LR38zpk+sZL36pr70X4+K3QgRMOqWcL9D24bpVddGuVsKlLm+0sbUI4i2uZrpnGPmauTBbiW1vBra495CULals7KZc8IvriWycX0e68SLlLJs8O4jbRJypm4trlkvCcfGMovaS9Gbev7u6l3wgoWKxq+Edoe3lwlXH91bNYz+BBEgAAAAAAAAAAAAAAAAAAAAB9xSxlnwZAkaOEaiUVJV4g+jk1FfLmaNhcHeUrdTRD0c+Z+e/KmRN18p7zlKTWycm3t8zzAn6+C1t4lrqEvjJ/2PeHZumT5a+IUOb2SfNFP0yysmQN7i/B79NPkvg4vqn1jJecX4mgWbgfG4Trek17ctPLCrn1lppZ6p9eXzRGcd4PPTW8st4Nc1c17s4vo0wIwAAZRYqVng1uX7msqkl5OVMk9vD3V+BXCz0yceB2Z2Vmtgl19rkqy/wyvxJIrBZ+x8lqFbw+ySUdR7dDa/w9VBew8+UknH5orB66e5wnGcXiUZRkn5NPKf5FkfN1TjKUZLEotxkn1TTw0fBP9tqox11kopKNqhfjCxmcU5dPXJG6XUQ5krIR5fFrKa9dhA0iWug6tIoy9/USjbjPSqCfK5Lwy5Nr0RK6ngVOnX1i55pkk9PVn2tRPyfiq14y+XUrmu1c7bJWWPMpPL8l5JeSXRL0A1wAAAAAAAAAAAAAAAAAAAAHtpO75133N3f73Jjm+WdiUhwSN+XorO8fjTPlhcljOYrOJrZ9N/QhT7ri20opuTaSS6t+GAM30ThLlsjKMl1Uk4tfJnw0dC03Enpoxo1tktXqMpfVWq7YU7p93ZdZGTTeWmodPM2tXbwmnleo0Fak98Rttflthf6EHMgdL03aXgLxF6O6qPRvlrsSWfV5fibC7OcJ1v8A2O+vnayoZdNmfLlls3s+hN8R2OWln4BxCu6n6hqniMnnT2v/ACLPCP8AK/7klxX6PXU1m7u89O9jhPyxNbMhtX2N1kFzRrVkF+9XJT2+HUXiRD8Q0U6bZ1WrE4PDX916M1izalPV6Zyln65pIpWJr2rqE8KT8XKOd/RlZLEgWPjjVfD9BT+9LvdTPz9t8sfyj+REcI0Mr9RVTBZlZJR+C8X8ll/I3e12rVmst5P8OtqmvyUK1y7ejab+Y8iGALB2L7OWa3Uxgl9lBqd8vCMFvy9essYS/wBCzNhntVVOV+mgot2PTaaOFu3Jp4S/FEhpOzv1WcPrFau1jSlDSLeNSePb1Ml0W/u9ehc9RpPq8774yrhbY33mtmly6eHuxo0kH78kkk59M+e6VF4v2jqhF1cPUkpZd1839rfJ7uTb3Wf7muKr8QPDttrXZdCM58864pTawkpbZikuiWOhXRJ+Zg2AAAAAAAAAAAAAAAAAAAABkD6pqlOUYwTlKTUYpLLbfRJFl0tVegVlllsZa3llCiutqaolJOLtsmvZ5opvEV44ZBcL4hPT3Quqxzwy45WUm01n47moBMdnNfXTZKy1Zai1Hx3fX5mhr9XK2yU5dZP8F4I1zBbgZMAgsXA+2mt0y5FZ3lDwpU2rvK5RxjlXNvFfytFi0HF9He86S2fDtXJ+6m56W2bx4Y+z8fDG/ic7BjtjwOnrjL0+prXGNMo2rCr1NS9myG6lzY2nF+ON9+iK1287N/VbY3UYlo9T9pROO8Vndwz5+K9PgfXZztTGNa0nEYd9oZbedmnfhOp+nl/0fQeBcLUK5aO+a1PC9X7Wkt2fdT693PHuSfVSXinjDeDG+3scz7MR7mvU6x/5MO6p9b7fZWM/dTb+aK+2X36SOHLRUaPR1ZdP2t7m8faWZxvjbKT/APsiP7D9hruIPvG+70kH9pa+ssYzCteL369F69CxXFtwj+yPZe7iF3JV7MI+1bY03GuOfzl5L0ZfeKdq9Fwqh6PhsVbYs95Y37Lsxhysa9+XottsEX2z7W000/7P4TiFEMxtsj1sfSUYy6v1lnf4HOWS27mehv8AFuM6jUy5tRY5491dIw9IxWyI8A2AAAAAAAGQMAyYAAAAAAAAAAAAZMAAAAAAAAAAZZgAZLH2S7W26KfL7+mm13lT6dffhnpJf8+DVbPTT0uc4wj705RhH4t4X6kqiJi0j9F3WU6irFtNdtLSaU64yeJLdqTWYvpumir9suJVd2tFp9ZTpaYLkmllzUMLFfKt49d8vO/xzP6nU9zppNf5dbfo+WOenyPz7fa5ylOTzKTcpPzbeX+pwdJivFqrqqqnbE8QxiLLEuG8Mj72usk/4KJLf0z4HnPS8LXTUah/+3Hfbr6FeB3mSanpdA37OotS/iq/PY81w3Tv3dZD/ersjj54fkRAKJeXAJv/AA7aJ9fdvgnhZ3ak010Pizs9q1/3e1/ywc147Zjnf2XsRZ6U3zg8wlKP8ra/T4ge9vDb4rM6bIrDeXXJLC3by16r8TUN2HF9Qsct9qwsL7SWy8lv6G1HtFe39tyXLfa6uNmMrGz6r5MCIBLw4zDDUtJp2mmn7Nilv4qXPszx1WuplBqGmjCTfvKc5YWc4Sk8egEcDOTAAAAAAAAAAAAAAAAAAAAAAAAAAsv0faDvdfW2sxqTueemVtH82n8itHS/oq0WKr7mt5SVcX/DFZePnL8j5M9i+ll66v7nhJ6WXtnby6DVSXXu5R/q9nb+o4gde+krUKPD5r/xJ11r455/0rZyA+TRaLZa/vM/ogAB1lAAAAAAAAAAAAAAAAAAAAAAAAAAAAAAAAAAAAAGUds7KaLudHTBrlly80l/FL2n+uDjnC9N3t9Vf37IQfwckmzv6hHCWfI4WuYtsOmj3m/ySe1A+ljU4q01X3pzsz/JFJf8R/gc1Ln9KV+dZCGdq61+MpN/oolMOjp9GzLUR8PvyR0AA+xQAAAAAAAAAAAAAAAAAAAAAAAAAAAAABv8J0cLZYnZCOOVqM5cis33iptcsX6slNf2RvipTpi7IpKUoY+2qi91zwXVfxRyngkzECuAy0CjAAAs30d6fn4jU/CCsm/6HFfnJHXYxefQ5b9F8f2y2X3aJY+Lsgv7nXab/s3FJe0sPbo/DB5bW5mceIj2/LHjlxDt1NviGoTfuuEF6csEv9SAJLtJf3mt1U10ldc18Od4/sRp6einbTEezIABkAAAAAAAAAAAAAAAAAAAAAAAAAAAAAD6hBvZJv4LJceyup18FGLoss08d4t5qlRnGZVWvHL8N4vxRVtDxC2lt02Sg5Llbi8NrOcFw4TZJ0wutuVs3zSnZfKVlGiSbUUq28WXPqoeGzwY18wL1reEaec8211WNqK7yVVcnZt7zko+OM7bbnzXwXTrDhRUpPxjp61+HslK7XdpbKoU6fT22KfL3t9kn9rmz2ox/wDLwnnljjGUvApGp1Vlkuaycpy85Scn+LZyqMhjTeZxZiPFmn05ny7r/s6t7uMf/hgt/wCn0PLXabRxh+0KhQa37yNS9f3l+hwtzeMZePiYyWNMqvzjVMow7eXa+BafQRnbPROnncVzquzL5VL7mXhZa8uhKWankjOf3Iyn/Ss/2OZfRbL9ruXnRL8VZAvXGJP6pq8dVRe//wA3g5+ay9szFMzM9d99s7OJt56mAD0ygAAAAAAAAAAAAAAAAAAAAAAAAAAAAAAABLcN1/Nbpo6if7PTLKi9oxS9rGEurwlkiQBs8R1crrrLZ+9ZKU36ZecGsAAAAF3+ipftGo/9H16c8TpV/DbJ6e6UY7Trsit8OT5WsRWcs5R9G2sVevjGXS6E6v8Ae2nH84JfM7jptTFwjDKTUFF58MeJ5zU5qozNMx5t9JR+ZrIOLakmpJtNNYaa6prwZ8kx2u1kbtfqrK1iErZY9cey5P44z8yHPRRN4UABQAAAAAAAAAAAAAAAAAAAHrOnB8coHyAAAAAAAAAAAAAAAD7qscZKUW1KLUotdU08pot8/pF1Tq5VGtWtOLtSed1jKjnCl6/kU0GvEwqMS26L2GWzABsAAAAAAAAAAAAAAAAAAAAAB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14300" y="-1562100"/>
            <a:ext cx="457200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jpeg;base64,/9j/4AAQSkZJRgABAQAAAQABAAD/2wCEAAkGBxESDxASDxIVFhASFBAQERUWFBYUFRASFhQZFhUTFBYYHCggGBslJxMXITUhJSksLjouFx8zODMsNygtLisBCgoKDg0OGBAQGywkHyQ3NDIsLDcsLCwsLCwsLDQrLCwvLCwuKy0sLCssLTcsLCwvLC8tLCwsLCwsLCw0LCwrK//AABEIAL4BCgMBIgACEQEDEQH/xAAcAAEAAgMBAQEAAAAAAAAAAAAABQYBBAcDAgj/xABEEAACAgECAwUEBwYDBQkAAAAAAQIDEQQhBRIxBhNBUWEiMnGBBxQjUpGhsSRCYnKSwTND0RWCs/DxNERTY3ODk6Kj/8QAGgEBAQADAQEAAAAAAAAAAAAAAAECAwUGBP/EACcRAQABAgYBAgcAAAAAAAAAAAABAhEDBAUSITFBE1FhkaGxwdHw/9oADAMBAAIRAxEAPwDiN1jk22eYAAAAAAAAAAAADKMH1F4A+QDYVSSTlu30SA1wS64HqMJyqjWpYw7Jxr64x78l5nrPgGtjFyjp5Sjt7daVqw/HMMrwAhXF+RhoktB3Ntklq7Z1rlxCUYc6jPbHPHry9em44twyyhx53GdUsuq2DUq7F/DJePmnugIwGWjAAGVFhxYGAZ5QBgAADJgAfSke9t+V6msAAAAAAAAAAAAAAAAAAMpHpCrffoWw8gezoZ5OLICZuaTXyqs7yCi5pNRclnkf3kvNeBpAD7ttlKTlJuUnu23lt+rZ96XVWVyUqpyhJYacZOLXzR4gCy08Ur1TVevUVZP2a9WlyzhLwdyW1kOi80svc06tVbo7baLYxnBScbqZ7wm1tzLye+VJehD5J7j83dp9LqnvNxelufi7KkuWT824Sh+AHxxPhkIQhqKlKWjuyk3hyomutU2vFeD8V8yH7vy6ElwPjctPzRlFWae3a6mXu2LomvuzWdpLdHrx7haqUL9O3LR38zpk+sZL36pr70X4+K3QgRMOqWcL9D24bpVddGuVsKlLm+0sbUI4i2uZrpnGPmauTBbiW1vBra495CULals7KZc8IvriWycX0e68SLlLJs8O4jbRJypm4trlkvCcfGMovaS9Gbev7u6l3wgoWKxq+Edoe3lwlXH91bNYz+BBEgAAAAAAAAAAAAAAAAAAAAB9xSxlnwZAkaOEaiUVJV4g+jk1FfLmaNhcHeUrdTRD0c+Z+e/KmRN18p7zlKTWycm3t8zzAn6+C1t4lrqEvjJ/2PeHZumT5a+IUOb2SfNFP0yysmQN7i/B79NPkvg4vqn1jJecX4mgWbgfG4Trek17ctPLCrn1lppZ6p9eXzRGcd4PPTW8st4Nc1c17s4vo0wIwAAZRYqVng1uX7msqkl5OVMk9vD3V+BXCz0yceB2Z2Vmtgl19rkqy/wyvxJIrBZ+x8lqFbw+ySUdR7dDa/w9VBew8+UknH5orB66e5wnGcXiUZRkn5NPKf5FkfN1TjKUZLEotxkn1TTw0fBP9tqox11kopKNqhfjCxmcU5dPXJG6XUQ5krIR5fFrKa9dhA0iWug6tIoy9/USjbjPSqCfK5Lwy5Nr0RK6ngVOnX1i55pkk9PVn2tRPyfiq14y+XUrmu1c7bJWWPMpPL8l5JeSXRL0A1wAAAAAAAAAAAAAAAAAAAAHtpO75133N3f73Jjm+WdiUhwSN+XorO8fjTPlhcljOYrOJrZ9N/QhT7ri20opuTaSS6t+GAM30ThLlsjKMl1Uk4tfJnw0dC03Enpoxo1tktXqMpfVWq7YU7p93ZdZGTTeWmodPM2tXbwmnleo0Fak98Rttflthf6EHMgdL03aXgLxF6O6qPRvlrsSWfV5fibC7OcJ1v8A2O+vnayoZdNmfLlls3s+hN8R2OWln4BxCu6n6hqniMnnT2v/ACLPCP8AK/7klxX6PXU1m7u89O9jhPyxNbMhtX2N1kFzRrVkF+9XJT2+HUXiRD8Q0U6bZ1WrE4PDX916M1izalPV6Zyln65pIpWJr2rqE8KT8XKOd/RlZLEgWPjjVfD9BT+9LvdTPz9t8sfyj+REcI0Mr9RVTBZlZJR+C8X8ll/I3e12rVmst5P8OtqmvyUK1y7ejab+Y8iGALB2L7OWa3Uxgl9lBqd8vCMFvy9essYS/wBCzNhntVVOV+mgot2PTaaOFu3Jp4S/FEhpOzv1WcPrFau1jSlDSLeNSePb1Ml0W/u9ehc9RpPq8774yrhbY33mtmly6eHuxo0kH78kkk59M+e6VF4v2jqhF1cPUkpZd1839rfJ7uTb3Wf7muKr8QPDttrXZdCM58864pTawkpbZikuiWOhXRJ+Zg2AAAAAAAAAAAAAAAAAAAABkD6pqlOUYwTlKTUYpLLbfRJFl0tVegVlllsZa3llCiutqaolJOLtsmvZ5opvEV44ZBcL4hPT3Quqxzwy45WUm01n47moBMdnNfXTZKy1Zai1Hx3fX5mhr9XK2yU5dZP8F4I1zBbgZMAgsXA+2mt0y5FZ3lDwpU2rvK5RxjlXNvFfytFi0HF9He86S2fDtXJ+6m56W2bx4Y+z8fDG/ic7BjtjwOnrjL0+prXGNMo2rCr1NS9myG6lzY2nF+ON9+iK1287N/VbY3UYlo9T9pROO8Vndwz5+K9PgfXZztTGNa0nEYd9oZbedmnfhOp+nl/0fQeBcLUK5aO+a1PC9X7Wkt2fdT693PHuSfVSXinjDeDG+3scz7MR7mvU6x/5MO6p9b7fZWM/dTb+aK+2X36SOHLRUaPR1ZdP2t7m8faWZxvjbKT/APsiP7D9hruIPvG+70kH9pa+ssYzCteL369F69CxXFtwj+yPZe7iF3JV7MI+1bY03GuOfzl5L0ZfeKdq9Fwqh6PhsVbYs95Y37Lsxhysa9+XottsEX2z7W000/7P4TiFEMxtsj1sfSUYy6v1lnf4HOWS27mehv8AFuM6jUy5tRY5491dIw9IxWyI8A2AAAAAAAGQMAyYAAAAAAAAAAAAZMAAAAAAAAAAZZgAZLH2S7W26KfL7+mm13lT6dffhnpJf8+DVbPTT0uc4wj705RhH4t4X6kqiJi0j9F3WU6irFtNdtLSaU64yeJLdqTWYvpumir9suJVd2tFp9ZTpaYLkmllzUMLFfKt49d8vO/xzP6nU9zppNf5dbfo+WOenyPz7fa5ylOTzKTcpPzbeX+pwdJivFqrqqqnbE8QxiLLEuG8Mj72usk/4KJLf0z4HnPS8LXTUah/+3Hfbr6FeB3mSanpdA37OotS/iq/PY81w3Tv3dZD/ersjj54fkRAKJeXAJv/AA7aJ9fdvgnhZ3ak010Pizs9q1/3e1/ywc147Zjnf2XsRZ6U3zg8wlKP8ra/T4ge9vDb4rM6bIrDeXXJLC3by16r8TUN2HF9Qsct9qwsL7SWy8lv6G1HtFe39tyXLfa6uNmMrGz6r5MCIBLw4zDDUtJp2mmn7Nilv4qXPszx1WuplBqGmjCTfvKc5YWc4Sk8egEcDOTAAAAAAAAAAAAAAAAAAAAAAAAAAsv0faDvdfW2sxqTueemVtH82n8itHS/oq0WKr7mt5SVcX/DFZePnL8j5M9i+ll66v7nhJ6WXtnby6DVSXXu5R/q9nb+o4gde+krUKPD5r/xJ11r455/0rZyA+TRaLZa/vM/ogAB1lAAAAAAAAAAAAAAAAAAAAAAAAAAAAAAAAAAAAAGUds7KaLudHTBrlly80l/FL2n+uDjnC9N3t9Vf37IQfwckmzv6hHCWfI4WuYtsOmj3m/ySe1A+ljU4q01X3pzsz/JFJf8R/gc1Ln9KV+dZCGdq61+MpN/oolMOjp9GzLUR8PvyR0AA+xQAAAAAAAAAAAAAAAAAAAAAAAAAAAAABv8J0cLZYnZCOOVqM5cis33iptcsX6slNf2RvipTpi7IpKUoY+2qi91zwXVfxRyngkzECuAy0CjAAAs30d6fn4jU/CCsm/6HFfnJHXYxefQ5b9F8f2y2X3aJY+Lsgv7nXab/s3FJe0sPbo/DB5bW5mceIj2/LHjlxDt1NviGoTfuuEF6csEv9SAJLtJf3mt1U10ldc18Od4/sRp6einbTEezIABkAAAAAAAAAAAAAAAAAAAAAAAAAAAAAD6hBvZJv4LJceyup18FGLoss08d4t5qlRnGZVWvHL8N4vxRVtDxC2lt02Sg5Llbi8NrOcFw4TZJ0wutuVs3zSnZfKVlGiSbUUq28WXPqoeGzwY18wL1reEaec8211WNqK7yVVcnZt7zko+OM7bbnzXwXTrDhRUpPxjp61+HslK7XdpbKoU6fT22KfL3t9kn9rmz2ox/wDLwnnljjGUvApGp1Vlkuaycpy85Scn+LZyqMhjTeZxZiPFmn05ny7r/s6t7uMf/hgt/wCn0PLXabRxh+0KhQa37yNS9f3l+hwtzeMZePiYyWNMqvzjVMow7eXa+BafQRnbPROnncVzquzL5VL7mXhZa8uhKWankjOf3Iyn/Ss/2OZfRbL9ruXnRL8VZAvXGJP6pq8dVRe//wA3g5+ay9szFMzM9d99s7OJt56mAD0ygAAAAAAAAAAAAAAAAAAAAAAAAAAAAAAABLcN1/Nbpo6if7PTLKi9oxS9rGEurwlkiQBs8R1crrrLZ+9ZKU36ZecGsAAAAF3+ipftGo/9H16c8TpV/DbJ6e6UY7Trsit8OT5WsRWcs5R9G2sVevjGXS6E6v8Ae2nH84JfM7jptTFwjDKTUFF58MeJ5zU5qozNMx5t9JR+ZrIOLakmpJtNNYaa6prwZ8kx2u1kbtfqrK1iErZY9cey5P44z8yHPRRN4UABQAAAAAAAAAAAAAAAAAAAHrOnB8coHyAAAAAAAAAAAAAAAD7qscZKUW1KLUotdU08pot8/pF1Tq5VGtWtOLtSed1jKjnCl6/kU0GvEwqMS26L2GWzABsAAAAAAAAAAAAAAAAAAAAAB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66700" y="-1409700"/>
            <a:ext cx="457200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6" name="Picture 10" descr="http://classconnection.s3.amazonaws.com/878/flashcards/651878/jpg/oxford-scientific-green-hydra-budding132025278195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312" y="1295400"/>
            <a:ext cx="2282613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ttps://encrypted-tbn0.gstatic.com/images?q=tbn:ANd9GcSbCRQfjVbWwJ0GIjfprkbTCboTL2qErVO4LtuSBuXKTBwQVMjBF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5" r="14811"/>
          <a:stretch/>
        </p:blipFill>
        <p:spPr bwMode="auto">
          <a:xfrm>
            <a:off x="0" y="3676650"/>
            <a:ext cx="3463291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19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Asexual Reproduction in Plants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plants can reproduce asexually using special stems (called “</a:t>
            </a:r>
            <a:r>
              <a:rPr lang="en-US" dirty="0" err="1" smtClean="0"/>
              <a:t>stolons</a:t>
            </a:r>
            <a:r>
              <a:rPr lang="en-US" dirty="0" smtClean="0"/>
              <a:t>” by biologists and “runners” by gardeners) or by growing from a cutting.</a:t>
            </a:r>
            <a:endParaRPr lang="en-US" dirty="0"/>
          </a:p>
        </p:txBody>
      </p:sp>
      <p:pic>
        <p:nvPicPr>
          <p:cNvPr id="10242" name="Picture 2" descr="http://www.ohio.edu/people/braselto/readings/images/mint_run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8550"/>
            <a:ext cx="428625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leavingbio.net/VEGETATIVEPROPAGATION_files/image00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60495"/>
            <a:ext cx="43561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06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Advantages of Asexual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have to find a mate</a:t>
            </a:r>
          </a:p>
          <a:p>
            <a:r>
              <a:rPr lang="en-US" dirty="0" smtClean="0"/>
              <a:t>Usually a simple process that doesn’t require a lot of resources</a:t>
            </a:r>
          </a:p>
          <a:p>
            <a:r>
              <a:rPr lang="en-US" dirty="0" smtClean="0"/>
              <a:t>Quick process that can produce many offspring</a:t>
            </a:r>
            <a:endParaRPr lang="en-US" dirty="0"/>
          </a:p>
        </p:txBody>
      </p:sp>
      <p:pic>
        <p:nvPicPr>
          <p:cNvPr id="11266" name="Picture 2" descr="http://www.reefnews.com/reefnews/photos/corals/sta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95800"/>
            <a:ext cx="3468221" cy="235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zoolex.org/zoolexstat/pictdir/771/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68293"/>
            <a:ext cx="4495799" cy="298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Disadvantage of Asexual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all offspring are genetically identical to the parent, there is not a wide variety of traits.  If there is a change in the environment, it could wipe out the entire population.</a:t>
            </a:r>
            <a:endParaRPr lang="en-US" dirty="0"/>
          </a:p>
        </p:txBody>
      </p:sp>
      <p:pic>
        <p:nvPicPr>
          <p:cNvPr id="12290" name="Picture 2" descr="http://www.apsnet.org/edcenter/intropp/topics/Article%20Images/mngmt%20fig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34435"/>
            <a:ext cx="4572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10200" y="4191000"/>
            <a:ext cx="35814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Crops with genetic variation may be better able to withstand an attack by pests than a field of genetically identical crops. </a:t>
            </a:r>
            <a:endParaRPr lang="en-US" sz="2400" i="1" dirty="0"/>
          </a:p>
        </p:txBody>
      </p:sp>
      <p:cxnSp>
        <p:nvCxnSpPr>
          <p:cNvPr id="6" name="Straight Connector 5"/>
          <p:cNvCxnSpPr>
            <a:endCxn id="12290" idx="2"/>
          </p:cNvCxnSpPr>
          <p:nvPr/>
        </p:nvCxnSpPr>
        <p:spPr>
          <a:xfrm>
            <a:off x="2895600" y="3734435"/>
            <a:ext cx="0" cy="3048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03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Area to Volume Ratio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cells SA is the area covered by its membrane</a:t>
            </a:r>
          </a:p>
          <a:p>
            <a:pPr lvl="1"/>
            <a:r>
              <a:rPr lang="en-US" dirty="0" smtClean="0"/>
              <a:t>The cells </a:t>
            </a:r>
            <a:r>
              <a:rPr lang="en-US" b="1" i="1" dirty="0" smtClean="0"/>
              <a:t>ability</a:t>
            </a:r>
            <a:r>
              <a:rPr lang="en-US" dirty="0" smtClean="0"/>
              <a:t> to transport material is determined by its SA</a:t>
            </a:r>
          </a:p>
          <a:p>
            <a:r>
              <a:rPr lang="en-US" dirty="0" smtClean="0"/>
              <a:t>A cells V is the area occupied by its cytoplasm (cytosol &amp; organelles)</a:t>
            </a:r>
          </a:p>
          <a:p>
            <a:pPr lvl="1"/>
            <a:r>
              <a:rPr lang="en-US" dirty="0" smtClean="0"/>
              <a:t>The cells </a:t>
            </a:r>
            <a:r>
              <a:rPr lang="en-US" b="1" i="1" dirty="0" smtClean="0"/>
              <a:t>need</a:t>
            </a:r>
            <a:r>
              <a:rPr lang="en-US" dirty="0" smtClean="0"/>
              <a:t> to </a:t>
            </a:r>
            <a:br>
              <a:rPr lang="en-US" dirty="0" smtClean="0"/>
            </a:br>
            <a:r>
              <a:rPr lang="en-US" dirty="0" smtClean="0"/>
              <a:t>transport material is </a:t>
            </a:r>
            <a:br>
              <a:rPr lang="en-US" dirty="0" smtClean="0"/>
            </a:br>
            <a:r>
              <a:rPr lang="en-US" dirty="0" smtClean="0"/>
              <a:t>determined by its V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886200"/>
            <a:ext cx="4567237" cy="2720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43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SA:V Determines Cell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a cell grows its V increases faster than its SA</a:t>
            </a:r>
          </a:p>
          <a:p>
            <a:r>
              <a:rPr lang="en-US" dirty="0" smtClean="0"/>
              <a:t>Once a cell reaches the point where its </a:t>
            </a:r>
            <a:r>
              <a:rPr lang="en-US" b="1" i="1" dirty="0" smtClean="0"/>
              <a:t>ability</a:t>
            </a:r>
            <a:r>
              <a:rPr lang="en-US" dirty="0" smtClean="0"/>
              <a:t> to transport materials (SA) cannot meet its </a:t>
            </a:r>
            <a:r>
              <a:rPr lang="en-US" b="1" i="1" dirty="0" smtClean="0"/>
              <a:t>need</a:t>
            </a:r>
            <a:r>
              <a:rPr lang="en-US" dirty="0" smtClean="0"/>
              <a:t> to transport materials </a:t>
            </a:r>
            <a:br>
              <a:rPr lang="en-US" dirty="0" smtClean="0"/>
            </a:br>
            <a:r>
              <a:rPr lang="en-US" dirty="0" smtClean="0"/>
              <a:t>(V) it will stop growing or it </a:t>
            </a:r>
            <a:br>
              <a:rPr lang="en-US" dirty="0" smtClean="0"/>
            </a:br>
            <a:r>
              <a:rPr lang="en-US" dirty="0" smtClean="0"/>
              <a:t>will divide</a:t>
            </a:r>
          </a:p>
        </p:txBody>
      </p:sp>
      <p:pic>
        <p:nvPicPr>
          <p:cNvPr id="3074" name="Picture 2" descr="http://i.imgur.com/nBTu3oi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7338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78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Size &amp;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Once inside the cell, substances move by diffusion or by motor proteins pulling them along the cytoskeleton</a:t>
            </a:r>
          </a:p>
          <a:p>
            <a:r>
              <a:rPr lang="en-US" dirty="0" smtClean="0"/>
              <a:t>Cells remain small because diffusion and cytoskeletal transportation over long distances is slow and inefficient</a:t>
            </a:r>
          </a:p>
        </p:txBody>
      </p:sp>
      <p:pic>
        <p:nvPicPr>
          <p:cNvPr id="4098" name="Picture 2" descr="animation animated GIF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648201"/>
            <a:ext cx="553597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33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Eukaryotic Cell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orderly sequence of events in which a cell </a:t>
            </a:r>
            <a:r>
              <a:rPr lang="en-US" b="1" i="1" dirty="0" smtClean="0"/>
              <a:t>grows</a:t>
            </a:r>
            <a:r>
              <a:rPr lang="en-US" dirty="0" smtClean="0"/>
              <a:t>, </a:t>
            </a:r>
            <a:r>
              <a:rPr lang="en-US" b="1" i="1" dirty="0" smtClean="0"/>
              <a:t>duplicates its contents</a:t>
            </a:r>
            <a:r>
              <a:rPr lang="en-US" dirty="0" smtClean="0"/>
              <a:t> and then </a:t>
            </a:r>
            <a:r>
              <a:rPr lang="en-US" b="1" i="1" dirty="0" smtClean="0"/>
              <a:t>divides</a:t>
            </a:r>
            <a:r>
              <a:rPr lang="en-US" dirty="0" smtClean="0"/>
              <a:t> in two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428999"/>
            <a:ext cx="4648200" cy="276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91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 of the Cell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Interphase</a:t>
            </a:r>
          </a:p>
          <a:p>
            <a:r>
              <a:rPr lang="en-US" dirty="0" smtClean="0"/>
              <a:t>Mitosis</a:t>
            </a:r>
          </a:p>
          <a:p>
            <a:r>
              <a:rPr lang="en-US" dirty="0" smtClean="0"/>
              <a:t>Cytokinesis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981200"/>
            <a:ext cx="51816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11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Interphase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interphase the cell </a:t>
            </a:r>
            <a:r>
              <a:rPr lang="en-US" b="1" i="1" dirty="0" smtClean="0"/>
              <a:t>grows</a:t>
            </a:r>
            <a:r>
              <a:rPr lang="en-US" dirty="0" smtClean="0"/>
              <a:t>, makes organelles and </a:t>
            </a:r>
            <a:r>
              <a:rPr lang="en-US" b="1" i="1" dirty="0" smtClean="0"/>
              <a:t>duplicates (copies) its DNA</a:t>
            </a:r>
            <a:r>
              <a:rPr lang="en-US" dirty="0" smtClean="0"/>
              <a:t>.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296" y="2931948"/>
            <a:ext cx="4343704" cy="346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67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G1</a:t>
            </a:r>
            <a:r>
              <a:rPr lang="en-US" dirty="0"/>
              <a:t>: the cell </a:t>
            </a:r>
            <a:r>
              <a:rPr lang="en-US" b="1" dirty="0"/>
              <a:t>grows</a:t>
            </a:r>
            <a:r>
              <a:rPr lang="en-US" dirty="0"/>
              <a:t>, makes organelles and prepares for S-phase</a:t>
            </a:r>
          </a:p>
          <a:p>
            <a:r>
              <a:rPr lang="en-US" b="1" dirty="0"/>
              <a:t>S-phase</a:t>
            </a:r>
            <a:r>
              <a:rPr lang="en-US" dirty="0"/>
              <a:t> “synthesis phase” This is when </a:t>
            </a:r>
            <a:r>
              <a:rPr lang="en-US" i="1" dirty="0"/>
              <a:t>DNA replication</a:t>
            </a:r>
            <a:r>
              <a:rPr lang="en-US" dirty="0"/>
              <a:t> occurs, i.e. </a:t>
            </a:r>
            <a:r>
              <a:rPr lang="en-US" b="1" dirty="0"/>
              <a:t>the cell copies its DNA</a:t>
            </a:r>
          </a:p>
          <a:p>
            <a:r>
              <a:rPr lang="en-US" b="1" dirty="0"/>
              <a:t>G2</a:t>
            </a:r>
            <a:r>
              <a:rPr lang="en-US" dirty="0"/>
              <a:t> the cell </a:t>
            </a:r>
            <a:r>
              <a:rPr lang="en-US" b="1" dirty="0"/>
              <a:t>grows</a:t>
            </a:r>
            <a:r>
              <a:rPr lang="en-US" dirty="0"/>
              <a:t>, makes organelles and prepares for mitosis and cytokinesis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47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998</TotalTime>
  <Words>689</Words>
  <Application>Microsoft Office PowerPoint</Application>
  <PresentationFormat>On-screen Show (4:3)</PresentationFormat>
  <Paragraphs>79</Paragraphs>
  <Slides>25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The Cell Cycle</vt:lpstr>
      <vt:lpstr>Cell Growth</vt:lpstr>
      <vt:lpstr>Surface Area to Volume Ratio</vt:lpstr>
      <vt:lpstr>SA:V Determines Cell Size</vt:lpstr>
      <vt:lpstr>Cell Size &amp; Transport</vt:lpstr>
      <vt:lpstr>Eukaryotic Cell Cycle</vt:lpstr>
      <vt:lpstr>Stages of the Cell Cycle</vt:lpstr>
      <vt:lpstr>Interphase</vt:lpstr>
      <vt:lpstr>Interphase</vt:lpstr>
      <vt:lpstr>Mitosis: </vt:lpstr>
      <vt:lpstr>DNA</vt:lpstr>
      <vt:lpstr>PowerPoint Presentation</vt:lpstr>
      <vt:lpstr>PowerPoint Presentation</vt:lpstr>
      <vt:lpstr>Prophase</vt:lpstr>
      <vt:lpstr>Metaphase</vt:lpstr>
      <vt:lpstr>Anaphase</vt:lpstr>
      <vt:lpstr>Telophase</vt:lpstr>
      <vt:lpstr>Cytokinesis</vt:lpstr>
      <vt:lpstr>PowerPoint Presentation</vt:lpstr>
      <vt:lpstr>The End Result:</vt:lpstr>
      <vt:lpstr>Asexual Reproduction</vt:lpstr>
      <vt:lpstr>Asexual Reproduction in Animals</vt:lpstr>
      <vt:lpstr>Asexual Reproduction in Plants</vt:lpstr>
      <vt:lpstr>Advantages of Asexual Reproduction</vt:lpstr>
      <vt:lpstr>Disadvantage of Asexual Reproduction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Cell Cycle</dc:title>
  <dc:creator>Joseph</dc:creator>
  <cp:lastModifiedBy>Joseph</cp:lastModifiedBy>
  <cp:revision>32</cp:revision>
  <dcterms:created xsi:type="dcterms:W3CDTF">2014-11-02T22:01:16Z</dcterms:created>
  <dcterms:modified xsi:type="dcterms:W3CDTF">2014-11-11T21:20:04Z</dcterms:modified>
</cp:coreProperties>
</file>