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76" r:id="rId5"/>
    <p:sldId id="264" r:id="rId6"/>
    <p:sldId id="258" r:id="rId7"/>
    <p:sldId id="277" r:id="rId8"/>
    <p:sldId id="279" r:id="rId9"/>
    <p:sldId id="259" r:id="rId10"/>
    <p:sldId id="260" r:id="rId11"/>
    <p:sldId id="263" r:id="rId12"/>
    <p:sldId id="261" r:id="rId13"/>
    <p:sldId id="262" r:id="rId14"/>
    <p:sldId id="27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3226A9-CEB7-4AA5-ABAE-75C5316112F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C9E48F-58F3-4BC2-A105-8BBF86B19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4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kumimoji="0" lang="en-US" sz="28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5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kumimoji="0" lang="en-US" sz="28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kumimoji="0" lang="en-US" sz="28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7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kumimoji="0" lang="en-US" sz="28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8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kumimoji="0" lang="en-US" sz="28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9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0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5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0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5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1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2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9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://upload.wikimedia.org/wikipedia/commons/b/b0/Rio_tinto_river_CarolStoker_NASA_Ames_Research_Cente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a/ae/Linnaeus1758-title-pa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File:LinnaeusWeddingPortrait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Biological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Chapter 17</a:t>
            </a:r>
          </a:p>
        </p:txBody>
      </p:sp>
      <p:pic>
        <p:nvPicPr>
          <p:cNvPr id="1027" name="Picture 3" descr="C:\Documents and Settings\Briana Ransom\Local Settings\Temporary Internet Files\Content.IE5\ALOJQ87F\MC9004374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0" y="228601"/>
            <a:ext cx="280416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scientific names?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“Dolphin” (marine mammal)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“Dolphin” (fish)</a:t>
            </a:r>
          </a:p>
        </p:txBody>
      </p:sp>
      <p:pic>
        <p:nvPicPr>
          <p:cNvPr id="2050" name="Picture 2" descr="http://www.hitech-dolphin.com/image-files/bottlenose-dolphin-picture-2-4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18" y="2708275"/>
            <a:ext cx="2938939" cy="3886200"/>
          </a:xfrm>
          <a:prstGeom prst="rect">
            <a:avLst/>
          </a:prstGeom>
          <a:noFill/>
        </p:spPr>
      </p:pic>
      <p:pic>
        <p:nvPicPr>
          <p:cNvPr id="2052" name="Picture 4" descr="dolphinfis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79" y="3243708"/>
            <a:ext cx="3988721" cy="262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the “Dolphins”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Bottlenose Dolphin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Mahi</a:t>
            </a:r>
            <a:r>
              <a:rPr lang="en-US" dirty="0"/>
              <a:t> </a:t>
            </a:r>
            <a:r>
              <a:rPr lang="en-US" dirty="0" err="1"/>
              <a:t>Mahi</a:t>
            </a:r>
            <a:r>
              <a:rPr lang="en-US" dirty="0"/>
              <a:t> (Dolphin Fish)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DOMAIN: Eukarya</a:t>
            </a:r>
          </a:p>
          <a:p>
            <a:r>
              <a:rPr lang="en-US" dirty="0"/>
              <a:t>KINGDOM: </a:t>
            </a:r>
            <a:r>
              <a:rPr lang="en-US" dirty="0" err="1"/>
              <a:t>Animalia</a:t>
            </a:r>
            <a:endParaRPr lang="en-US" dirty="0"/>
          </a:p>
          <a:p>
            <a:r>
              <a:rPr lang="en-US" dirty="0"/>
              <a:t>PHYLUM: </a:t>
            </a:r>
            <a:r>
              <a:rPr lang="en-US" dirty="0" err="1"/>
              <a:t>Chordata</a:t>
            </a:r>
            <a:endParaRPr lang="en-US" dirty="0"/>
          </a:p>
          <a:p>
            <a:r>
              <a:rPr lang="en-US" dirty="0"/>
              <a:t>CLASS: </a:t>
            </a:r>
            <a:r>
              <a:rPr lang="en-US" dirty="0" err="1"/>
              <a:t>Mammalia</a:t>
            </a:r>
            <a:endParaRPr lang="en-US" dirty="0"/>
          </a:p>
          <a:p>
            <a:r>
              <a:rPr lang="en-US" dirty="0"/>
              <a:t>ORDER: </a:t>
            </a:r>
            <a:r>
              <a:rPr lang="en-US" dirty="0" err="1"/>
              <a:t>Cetacea</a:t>
            </a:r>
            <a:endParaRPr lang="en-US" dirty="0"/>
          </a:p>
          <a:p>
            <a:r>
              <a:rPr lang="en-US" dirty="0"/>
              <a:t>FAMILY: </a:t>
            </a:r>
            <a:r>
              <a:rPr lang="en-US" dirty="0" err="1"/>
              <a:t>Delphinidae</a:t>
            </a:r>
            <a:r>
              <a:rPr lang="en-US" dirty="0"/>
              <a:t> </a:t>
            </a:r>
          </a:p>
          <a:p>
            <a:r>
              <a:rPr lang="en-US" dirty="0"/>
              <a:t>GENUS: </a:t>
            </a:r>
            <a:r>
              <a:rPr lang="en-US" i="1" dirty="0" err="1"/>
              <a:t>Tursiops</a:t>
            </a:r>
            <a:endParaRPr lang="en-US" i="1" dirty="0"/>
          </a:p>
          <a:p>
            <a:r>
              <a:rPr lang="en-US" dirty="0"/>
              <a:t>SPECIES: </a:t>
            </a:r>
            <a:r>
              <a:rPr lang="en-US" i="1" dirty="0" err="1"/>
              <a:t>Tursiops</a:t>
            </a:r>
            <a:r>
              <a:rPr lang="en-US" dirty="0"/>
              <a:t> </a:t>
            </a:r>
            <a:r>
              <a:rPr lang="en-US" i="1" dirty="0" err="1"/>
              <a:t>truncatus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425696" cy="3886200"/>
          </a:xfrm>
        </p:spPr>
        <p:txBody>
          <a:bodyPr/>
          <a:lstStyle/>
          <a:p>
            <a:r>
              <a:rPr lang="en-US" dirty="0"/>
              <a:t>DOMAIN: Eukarya</a:t>
            </a:r>
          </a:p>
          <a:p>
            <a:r>
              <a:rPr lang="en-US" dirty="0"/>
              <a:t>KINGDOM</a:t>
            </a:r>
            <a:r>
              <a:rPr lang="en-US" i="1" dirty="0"/>
              <a:t>: </a:t>
            </a:r>
            <a:r>
              <a:rPr lang="en-US" dirty="0" err="1"/>
              <a:t>Animalia</a:t>
            </a:r>
            <a:r>
              <a:rPr lang="en-US" dirty="0"/>
              <a:t> </a:t>
            </a:r>
          </a:p>
          <a:p>
            <a:r>
              <a:rPr lang="en-US" dirty="0"/>
              <a:t>PHYLUM</a:t>
            </a:r>
            <a:r>
              <a:rPr lang="en-US" i="1" dirty="0"/>
              <a:t>: </a:t>
            </a:r>
            <a:r>
              <a:rPr lang="en-US" dirty="0" err="1"/>
              <a:t>Chordata</a:t>
            </a:r>
            <a:r>
              <a:rPr lang="en-US" dirty="0"/>
              <a:t> </a:t>
            </a:r>
          </a:p>
          <a:p>
            <a:r>
              <a:rPr lang="en-US" dirty="0"/>
              <a:t>CLASS</a:t>
            </a:r>
            <a:r>
              <a:rPr lang="en-US" i="1" dirty="0"/>
              <a:t>: </a:t>
            </a:r>
            <a:r>
              <a:rPr lang="en-US" dirty="0" err="1"/>
              <a:t>Osteichthyes</a:t>
            </a:r>
            <a:r>
              <a:rPr lang="en-US" dirty="0"/>
              <a:t> </a:t>
            </a:r>
          </a:p>
          <a:p>
            <a:r>
              <a:rPr lang="en-US" dirty="0"/>
              <a:t>ORDER</a:t>
            </a:r>
            <a:r>
              <a:rPr lang="en-US" i="1" dirty="0"/>
              <a:t>: </a:t>
            </a:r>
            <a:r>
              <a:rPr lang="en-US" dirty="0" err="1"/>
              <a:t>Perciformes</a:t>
            </a:r>
            <a:r>
              <a:rPr lang="en-US" dirty="0"/>
              <a:t> </a:t>
            </a:r>
          </a:p>
          <a:p>
            <a:r>
              <a:rPr lang="en-US" dirty="0"/>
              <a:t>FAMILY</a:t>
            </a:r>
            <a:r>
              <a:rPr lang="en-US" i="1" dirty="0"/>
              <a:t>: </a:t>
            </a:r>
            <a:r>
              <a:rPr lang="en-US" dirty="0" err="1"/>
              <a:t>Coryphaenidae</a:t>
            </a:r>
            <a:r>
              <a:rPr lang="en-US" dirty="0"/>
              <a:t> </a:t>
            </a:r>
          </a:p>
          <a:p>
            <a:r>
              <a:rPr lang="en-US" dirty="0"/>
              <a:t>GENUS: </a:t>
            </a:r>
            <a:r>
              <a:rPr lang="en-US" i="1" dirty="0" err="1"/>
              <a:t>Coryphaena</a:t>
            </a:r>
            <a:r>
              <a:rPr lang="en-US" dirty="0"/>
              <a:t> </a:t>
            </a:r>
          </a:p>
          <a:p>
            <a:r>
              <a:rPr lang="en-US" dirty="0"/>
              <a:t>SPECIES:</a:t>
            </a:r>
            <a:r>
              <a:rPr lang="en-US" i="1" dirty="0"/>
              <a:t>  </a:t>
            </a:r>
            <a:r>
              <a:rPr lang="en-US" i="1" dirty="0" err="1"/>
              <a:t>Coryphaena</a:t>
            </a:r>
            <a:r>
              <a:rPr lang="en-US" i="1" dirty="0"/>
              <a:t> </a:t>
            </a:r>
            <a:r>
              <a:rPr lang="en-US" i="1" dirty="0" err="1"/>
              <a:t>hippurus</a:t>
            </a:r>
            <a:endParaRPr lang="en-US" dirty="0"/>
          </a:p>
        </p:txBody>
      </p:sp>
      <p:pic>
        <p:nvPicPr>
          <p:cNvPr id="19458" name="Picture 2" descr="http://t0.gstatic.com/images?q=tbn:ANd9GcQyZvUiqE2ebKm0UNVa-A5C-tQ5hzEtZgwSM4ZBSQ1iIlnuXzxd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638800"/>
            <a:ext cx="2667000" cy="1114425"/>
          </a:xfrm>
          <a:prstGeom prst="rect">
            <a:avLst/>
          </a:prstGeom>
          <a:noFill/>
        </p:spPr>
      </p:pic>
      <p:pic>
        <p:nvPicPr>
          <p:cNvPr id="19460" name="Picture 4" descr="dolphin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498993"/>
            <a:ext cx="3571875" cy="1206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582" y="-1"/>
            <a:ext cx="6543017" cy="68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Kingdoms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Domain Bacteria: all organisms in this domain are </a:t>
            </a:r>
            <a:r>
              <a:rPr lang="en-US" i="1" dirty="0"/>
              <a:t>prokaryotic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Kingdom </a:t>
            </a:r>
            <a:r>
              <a:rPr lang="en-US" dirty="0" err="1"/>
              <a:t>Eubacteria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Domain Archaea: all organisms in this domain are </a:t>
            </a:r>
            <a:r>
              <a:rPr lang="en-US" i="1" dirty="0"/>
              <a:t>prokaryotic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Kingdom </a:t>
            </a:r>
            <a:r>
              <a:rPr lang="en-US" dirty="0" err="1"/>
              <a:t>Archaebacteria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Domain Eukarya: all organisms in this domain are </a:t>
            </a:r>
            <a:r>
              <a:rPr lang="en-US" i="1" dirty="0"/>
              <a:t>eukaryotic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Kingdoms include </a:t>
            </a:r>
            <a:r>
              <a:rPr lang="en-US" dirty="0" err="1"/>
              <a:t>Protista</a:t>
            </a:r>
            <a:r>
              <a:rPr lang="en-US" dirty="0"/>
              <a:t>, Fungi, </a:t>
            </a:r>
            <a:r>
              <a:rPr lang="en-US" dirty="0" err="1"/>
              <a:t>Plantae</a:t>
            </a:r>
            <a:r>
              <a:rPr lang="en-US" dirty="0"/>
              <a:t>, </a:t>
            </a:r>
            <a:r>
              <a:rPr lang="en-US" dirty="0" err="1"/>
              <a:t>Animalia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49" y="914400"/>
            <a:ext cx="8155931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cro.magnet.fsu.edu/cells/procaryotes/images/procary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762250"/>
            <a:ext cx="3571875" cy="4095750"/>
          </a:xfrm>
          <a:prstGeom prst="rect">
            <a:avLst/>
          </a:prstGeom>
          <a:noFill/>
        </p:spPr>
      </p:pic>
      <p:pic>
        <p:nvPicPr>
          <p:cNvPr id="1040" name="Picture 16" descr="http://www.yellowtang.org/images/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1371601"/>
            <a:ext cx="2476500" cy="1994234"/>
          </a:xfrm>
          <a:prstGeom prst="rect">
            <a:avLst/>
          </a:prstGeom>
          <a:noFill/>
        </p:spPr>
      </p:pic>
      <p:pic>
        <p:nvPicPr>
          <p:cNvPr id="1034" name="Picture 10" descr="http://www.microscopy-uk.org.uk/mag/imagsmall/cy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2971800" cy="19178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Domain Bacteria, Kingdom </a:t>
            </a:r>
            <a:r>
              <a:rPr lang="en-US" u="sng" dirty="0" err="1"/>
              <a:t>Eubacteria</a:t>
            </a:r>
            <a:endParaRPr lang="en-US" u="sng" dirty="0"/>
          </a:p>
        </p:txBody>
      </p:sp>
      <p:pic>
        <p:nvPicPr>
          <p:cNvPr id="1026" name="Picture 2" descr="http://sustainabledesignupdate.com/wp-content/uploads/2007/11/bact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971800"/>
            <a:ext cx="4114800" cy="3357678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MSERUUExQVFRUWGRsaGRgYGBoaGhoYIBwcHBwbGxgcHCYfGh4kHRwaHy8gIycpLCwsHB4xNTAqNSYrLCkBCQoKDgwOGg8PGiwkHyQsLCwsLCwsLCwsLCwpLCwsLCwsLCwsLCwsLCwsLCwsLCwsLCwsLCwsLCwpLCwsLCwsKf/AABEIAMYA/wMBIgACEQEDEQH/xAAaAAADAQEBAQAAAAAAAAAAAAADBAUCAAEG/8QAPhAAAgECBQIEBAQEBAYCAwAAAQIDABEEBRIhMUFREyJhcQYygZEUQqHBUrHh8CNy0fEVFiQzYoKS0jRDU//EABkBAQEBAAMAAAAAAAAAAAAAAAEAAgMEBf/EACURAAMAAgICAgEFAQAAAAAAAAABESExAkFRYRJxgVKxweHwIv/aAAwDAQACEQMRAD8AlYjmtQhbeY9a9MR5IsBvv2pXM8wwssaDSwZfn0Mx1m9/YV2vR58HMtjCwuq21FmNtut7bUD4eICFbHWxJO3W/firGXxRQYR8RglkilXhpJFOr08I7tXyMX4iST5lVydxpItc77XsDTtsz0W3sWIvcjn0oTIaenyVwAIWAAAuGHJ63NBjy2dT/iaLf+NBtMXZQwKm4vtcUlBinwxCy+aM7LJbj0aqr4Ug2tXkkQKlXFwe9KcA1LBcXG4txSmKmsUUbam39rb0vCzYVrOSYT8rHlfQ+lPvocXXft/Sr2RmKdfN6Df097V5lOky6/EGmS+lb8EGxueATzW4JCurSSA40sAfmG+xqjlmTKyeEqXB3CgdRvtVYDFctUQrirDyxuL2I/MNtjz9KFgsOhb8RH5UkHmXfnv6GpRWKbEJHG5DSsPG8QaFRlB2VjcEbDfubVeyzEIY2hFroeRwwP5hROyopic1MMi6h5G69j6+lM5nF4xUJ5ZACVIIB2/mKBioNQKMLi397965tPiKUBUKnDG+9t7HqL1WoXxSOy/MPFBV9nHP+o9KHKhBNSBHJE4l3ZVN2C8re/3FXI8UkoVx5gCCRwSL7j096ZMkmAMd6LLI/haYljEgN9W9yOx3tSuIxbicKkZ0OQF3uRfgE/vVTE4YxSlZBoYcg2v/AF+lRUnZDIWxRE5WNjHYBidyBfy27ngd7VrLwA0jyO7yOLWUHSo/htwTenI8EsuJiMpj8Nb7sDux6Fl+UHv05oGExsf4qWOFtUatbSWBK97MNnAO1+1OzOsni4uN4JEClWRSCGN97X1dyD615ln/AOMoYflGxoebgw4kSWBSRdD7236b9OlO5fKGUx20sotb05BB60dVChD8S99JSw7g3H2piF7H0r3EQNuEsSOd6xhla3mFj2rJsVxDNFIQhsp84U7C45F+lU8Lm8Uo0k6T2b/Wlcbh/EVdgdLD7da1/wAoJKB4baDvYE3XbpTV2ZKkGHUfLb6WoDTmHELJCQswRjci4PSxHYio2HyORW+VXA28rEMD7XpjCOxxKxqzaVQsVa1wx25O/Fa1pgwUvxTizG0Zi1qrF9hYhCLFVI2tffe5qlleJglhUw2BGxH5gezetbwM2kWI3F/50nDho4pXlAbzjdVYKNV+TcH+zU4ENx/FmIVNEcMYGko7MPmHU733qNFmaoUaNLEHzgnSDvtoA33HU1Yxaa02NmIt0+3vXmXYeKTDaYR4WIDFXcksSLWK6enuKE5mE8/Rj/mVpJC6xRRhrWTVYD133JrTOzyaZ8MRq4KqVb0O9r7VSw+EwWFw4GIgLyqb+KhAZj0AVttttvSgH4rbEidRHJPIhHguwJeNRubi9h7ii/pWjSSmT57NXxsD+HGkykgMLNqsG3Fx0o2DyzHMt5p2Qk8bE2+lfUtr0h5n1yt87Gwufbi3T6VMxOewrq1OCbWsPMfpbiqssdISxGAmW2nEXNr2Zea7KcW0sIL/ADbg+4NqxNnKykaUcC9tZ22725puKRAulPv/ADNOUgqAeMJEIIup2rGBwKRatHU3t6+naiseldHULwaiYEkDmuzOWUBUgcpI50kg2snLftQcC3/Usp6qCKZzPNooAWIBkQ7X9Rf9qHoQuXfC/gKJ8TIocPqPYrtyebneqedZHDFF+LgcgtaQJYaWjdjsh5JXrUx8rmxkSyTOSGFxGuyqLX3vy3QULA5ssauH1aTGFRWNxGtyptf9u9XLi+Thn5LjkPg5vFL8XHbfY8X9aA7oCV1DV/COfUn0FqF8PI8fitHFLKXNkCqbkL1udrAda8wuVtcTu1/FF+LabEgp7jb71YEaL26A9/asNKfDMY+UElRxpJ6g9fahyHc/pW4jtc1EdhJVYW2NufQ0nj8pM8qtIzaUWwW/qSDfpa9eTRtG3jqp0/K687fxC21UzjYn/OtyL2JpCg0e2wNwLDfrU+XJ0MySiNiQwLKptqA5uRuNu1VpIkFtwATbnmtLiDEnjwkNpvfsehH2/lVk1RjP8XE+8MTaSo8rWb/Ev5VXqw43NQ/hXGszYkPHrl2ZTfQAwJDDTb6W2tTUOfO58KDaS6kPYFVXkm/UitvhfwkpmY+SwBPcHkt9aVhGSW+OxcWII/Df93gatiRyQb/pVbF4wiFXZGDhryMB5FTsLi7HrzSmNxEkw/EC6Ihuq9SL7t9R0qtm+KEmC1AjzC2/HBvxRQfkHlETvCZXYPcmxA20jiwtxSONz1fESHQV1MQXJIN9rDSQNNub+tE+HJgFgijliZWTWxa66Tc3QE7Funrei/H2ZRfjsM0i6tIXxEPXQQL+twBx2o7NbBrHPCPEsSRs6kblejj6b3rGVYhZpJZh1sF9gKfOdJNK3hFjGLDzfNb1HSo+NgMLmSIXU/Og79WFOewg3IxuaAkbO2nyjfqbbWrGPxx/wtCltTC+35bfoadeG46g96BotHJ/f70LHuYCcTHa9rOv8XS4HetR8ijNjljK7jvuL7jsPXir6FiAzV8RKshGlUBYhxuFB3Nul+KHnmB1T68Mz+chjoUqRew8oPNu1M4/Po54rKAH1DVtpYgm+5J3txVHDbHxG+fpbhR2Hr61qwx2KDLMPq0y4iSUtuCzFVPtsPsaoYXLY4x5FUde9z70o+XJicQTO5sw2uAQXA2ufy341VPOSMuoQTPHbbSTqW/Xf96zh7RrK0wma5O5kBjNiTqt3HWmMPhtN7/2KFhY8Qvh+IdbDVqNgAB0APW9Myub1fRQX8ddem+9r29KJGN6Tky1S4kDEMN/p2t2psm5qKC848PEQydDdGP8qoZp8GNjZtSuqAIWe9zsg9Pe1YOFWSMrIbcebix6EfW1JYrHS+LDC4PkYkuu4ZR3tTLgrHUfTZc/gwgOw8o3PTavi81wcuIl/EaAIflQtcX3ubKOT1qtmeYriZlgjJKAapDa23anJsNGsivbzLxvsLelHssD0WJkjFlkI4O3l6Wt3t6VDzXMJ9Uca7wF7uAouGN1FmtcDjb0prEYkk0P8ZIqusQQ+IArahuFDBvLY7G45qeWKUR5Kvm96xmsnhwm3J2+p2puOLgne386m56ArQs5HhkllAN2Yg2tp5FPZkoYLCsmHAUi4HXe9TFyZ9wEGk222Nj3U9vSnIcYuHwqNIRpLMLA3Ybk+ZOR70J/imMyRiIhwx0lbENc8W/QUreCJeZZTK8ggh03tdiCRYdAe1WFymRsNHAzMjrfVoPlZegtbY870UK+Fd1kGmd/OwYHYdBtzaq0OrSpk8pIBsdjYi4PsRRSPns0VMD4RhLhSGWxILXJB396NKJMWQ8wKxCxEZ5J7t/pW5MDhJBJO8+plYJGgI1F7XNl6KB+bg8U1PNqAtx/e1VxCWHTnlBAUbLa1v0pfH5bIuGU/wD6gr2PN2G3HpSGMDs2n5V6kcn0qi0jeAULavKR7DoKPYvQPL4IUyuN/wAysCGA5Ovg9hzRfiFkxeIwzRqrMjWZHOkP5h5b/wB817lAD4ERKF3Uix6G/PuOalYjD+EzRy7+LHcHs6nm/tWtuGez6fHpoNmRUcbMB0I6X62qY82lSx4HNMtljQrYv4iP5o3/AIkPBt03uLHi1L/8IE8ciNJ4SKhYtz6Bfcn+VZWMm+ibgfiDU9xpEZ3A0m5HHlo8uaO5siG3dtq8ysRLd3sqgaVe19IXjYdCdqe8VTcrWmZSRPL6Rf6UWDALq8Tk9zvb2oU0WpCp69e3rWMsaVcPpcEMLhT3tas9NiUoUXV4gRHIBBDDY+hHO1Lktbf+/wBamZVnjapVdrsTq83fqKYXMTPdE8hUXb9gD696vj4L5eQ2o8cUeOQC19rkD0udt6IMCQFZu29KxzQTSiEy6Cb+YXKiwvvb2qFvs7NM5aGR41j8RkvchwVPqCNjT2GGuMM4KN1VtmU9iDv6+1RcLAICxxEQlUrZTc+Rr/Nt1o3xGhxKr4WHkjfVckTMVKW4F97/AFpxDPY8cNyRa17XHF+xPFexYY/Sl/hjCkRTayYwg1WOnWfcFhsOdVqFHHPFG8skwYaTpTTbc8EHqfvQ10aTezXxPimEPhRAmRitrC9vMLfUmt4fBYiOMiQMHY6NJ/Iv5zzsT+9K5ll7CKFnZgzsCxU7lrgjb0q9jZD/AH/OnRmWE7LMAmHV2BJdzc359qXxUZkYXNgDcjv2+lHkJ61hEuaNmoekXNZxuIKABR5m4967E41YhwWIF7Dt+1HXDzTxLKkZJS7kDovc+m/NMB5J+cTMk0cYY6nGwHT+vrVPCZcI1BYKWG9yATc789PpS8rrinKhCskahlf/AM+wBANFweYeKlmFnTZh2biqYhkZaRb3bTf1txSWZ4GVJom0qi2EgYBdR3sOm3ekMxgG5d2PYDbfoPWnInYINRuQBV7Eckku1zuT33P+9TMblUbnVM0sXQEEsrdl34puI3alc8mlYiOO7XBJUC/BFPZM9yH4bhLkShlEYIOkFrG+xJHU03m0AMiCE2VdmDHUSLjzBfa+1ZynNGgLFluJG0EccjY8d62mkYrURyhsb0MaeMRchTqINvX7dK8uB196DkuHLNI5/O1//XpXZjiYo1LBnL3AZAbAKd1a/XfpU/BGskBiXSeLkj2rPxCuqNZALmNgbd1OxFMlQVBFFgPfj1ozRc2ScAJvHVU1uB5TGWNgjbhlBO30qnny6EYEkMdrXtc9AR1tUzPM88ORJMP5pE2NtwRyL+xprOMc82FSabQ07EkME0sS2wBHFgB29a0zKeNBI8IvgaDuCLX/AJ0vgEKLpNzbbfkimYsOIoUQdAPv1P3oLPWTSPJM2hsNB1k7eXc/am1zKQxGB4Qtn1KzbMu3mFhzfa96jYvKtLB4UW4I24sR1FutfQJi2nXXiJQjAXOssTb33p3kFg1luJjQMjpFcgurvGCdQ306uSG4tUfHxSBnnjIBbYxKlhptfboB9ay/xLhx5VDSsOiqTv72ov8AzJiGsEwZt/5ECiTscvoHgcJNOil2PhkHyrtv2J603BgEhFlW3t+55reIzTEyEhUjRRa+5+a24HpekHxs6neIN20t/rS2CTXRQIJ2IuD3oysSNK/Tbip8WLxDcQW92FBbOXU6fK0l91XgD1aieSpReONdKt5mJvYfMff0oGIxkU/+CFYspBsBsDzuaxh8qeRtU5t/4pa31bms5YYRiZEZmVZI9EYjsCXHUk9P1p7BmXzh3xaeJEZFiBH+EQbX62OxPFFxGbTOTow7XPVrAX609HAsK6VtYcetL4nEyGwjtc8knge3Wj0SgCDAymzSuNvyr8o9z1pvDx8kf2KTX4gjgaSKYPK9hpsQlyed7fL7VTw8c8OFd4QVXQPHVtNrEEKUN72I2PrU9Y0N8kTD43xpfDgB8UsNRcAqqr81wdiD2NWIsezx4lQSsZsLqQCypf7D/agfhZI8OZwR57AlQAqqdrlv0ptsFh/wsZQ6n0tqYHbfa1rc9zWuRnZOyOfxZzi2YyAgApcggAWG4/SiSsniu6KV1cgm5+9N4vKEhKiG5Uohvbuo5FCTCdSbAf1rG9GpBMYEOwY9OnQUdFDccA2pbE/EkCnQh1tuPKCbet+K1kaq8vgTGSLUpZSNNm2259ea10QziCIUZyRsPuegpPKc1YYlZFQK2kAqSW3YeY78bdOlOHJoYSpxE2trjSi7hR/EQO37V4ZYlSSSMh1DERvYjX0vY8b/AMqoHyTOLRmfRKXKhboV5B/KD6Xpf4tRkRZEG6A39FPNay7LwCpZrMb7sQB3O/S1M5zhHlkWCGeJ1ZfPouTqP5Rf5thyBQTHsow5MCaBdtIAAHpXzGPTxJZI1UszaVAFvmHT71U+GQ0AnwzO4N7MpPzAdx6UPK8JaclFC6H1WHF7c090vRpsd4cggeIRsF4HLNfckX56UPF4HxEUOXUk3YKw0leg23pjN/jZi8uH8FLXEjOPn6bDoALn3vRJiGGqswUDhhiQKqIo08eh7+tBzO8roeQpvYn05tWddckgrRQJiJLmgtXsGKjd2QHzLyOD+vIopw57UPAoxDnOH/8A6L7XrOIwcWIPmcMo3AB/Tmi4zDwpCWMY32vYcn/agYIYWUFY4wJCAdW94wDx0F24qhn8jUaRxWCKoHoLV6+KvSziwAve21C3qNQZMt+tEjltvfYUmKMEuCLbVFBHGZy8hMaXAPAW+pv/AKj1p7JMkiXzyOhb+EEEKfXfc0fCQxxXIABPU8/rW2yyJ7kxqb9R/Q00zEdipGkkVV+QXLEdelqn5pk+tl0nSVB0kfla4t9KH8OYGSOeQNINMSM2gk6mUtsUHW3J9KtYeRJXYKdweuxPqO9Z+jWhcDy3lkRSq33v5zfhfXrRVKoNV71nH5WH/wAOTYMNidr9Nu9vSkx8NvBCzHEK5HMZDBitwAQT5TseOak1tkzEOWxYhm1sda/K38HsOoomKnM0Zw0p0SJ8jAmz24Nv2o2AwmliQQQ1t79e1eZlNGukycg+U9fpTchAOOy6aGMRSN5ZraYwbp2MgI9OnQ1j/hs8ACxgTRDhCdLX7X7UxFhQ8iyh9a28q72S/IF/1prHZ3HDuQWb8qDk+tugpTbIlnOJbDSqxDYWY6mY8WHS/pTGKw6JIgxbzESKGAAISx33A3FutZyvLHbEribggeYDTpVTvcBT81r8963nEU7yeJGxD3IJNraeACTsRbtTTMPYsBhQ5CMqxd1FmJ/h4+t6uaYMZh5TCUvAAQ7LvfsOv7b18yxh8DXiZUZtekwxMQbAbOWHK0bAYwsh/wCnEeEUEuATrkPQauSL22FHJKDWR8Jk7M2rVru3mNrC+rYDfjqRX0DQKWRFsViF+wZun70PBRSxYgFoQqXDmN76QGHlCgHoDTOaylVOlL6zp22Fz37bVPlRkB4bHwyTeCSAdtLG2lSDdidt7Ck8HlipIX/NckNuOp4HTvQMDhFilBcgnSdR7WsLelHmz3e4ikI7gbWokeCvR7Jh7zCW9it//b3qjCiuslmtIQLDpY7E39Dap2EzOKQ2Bs3Y7H7ULMpTG8RVrXazAdV53+1UY+jJw4hnR0iZvIqymQald7nV/wCp2AB3qhmOOEmIAiXRFYllOwF/y+lNS4USLuTpPK3Nj1BPtSGUYyLXIsiFmkI8M3sAFO4PoR9qjIfEYqBpCkSslgLqxF79SPStGGHwQy2MhdvNfhV2tb153qU+IRsTIojKh2IAvdo+oIbm1Mw5csV7cH7k0yYJM8jw6a1kKhmQ7Xvvzs1rEjrQI5cWh28OYf8Axb+tMa962Jrd6qLFfiSGaVQpGiAEM7D04F+/WwqjlPw3+D1jWshcBgV4AIuFN+ovvSWDixOJZpmXVArEqGIGtzyR6CizYnEknSkaDtvaj2WdHjTJq0kgHsdvteifhB0pSbAYhlvL4RA7g3+hvU+ZYgyhWOokeUMb/pSibaLLoqC7UkmPxDrqjiGjezNsCRyB3obZlGAFmhcAdTdga+owUiQwXlST8M5upXbS9vKVHBJ22qeEX2fPYSRp2kWRRZdI5uNX5rbbCmIcBIm0MpHYMLi3asfDOIWQYi2x8Q7dRzanIhZuKHiEu0JYl8T4iNGFMqeTVESGsw3BFTEzmYThmiAMbXKEEh7EXHp9DVjEuBOojJ8RxZiCQDH+YNbfcXF/WqWZmQXEQRob3GHIACf5G5O3U35p+WAnoh57meIxLmVw66V8qeWyDpoHA9hvTGEynxkBlaQ3/i8tx309N69bOURgHgdewIuqnvempsfexUahcXsd7dbfSpuaJIEmCRZY443VfNwT1te5+gNT44DjMQXb/sxXVezNexI9Nq8x2VxoJJN2aQ6Vudxc7b8XAqqkBREjXcAAEjvb/WoexXH5oIbRxLqkIuB0AHU/6daWybNYo9TsryTEEl2Fh/lUniqSYTfVYX6ml8ZmMAGlyGJ6c7/QUImhf/juJxFxGFjXgk7t9qopMVQBjqNrEnr7igl1QeUAX7Uv4hJ53qeRSQ1h8JCDfQo+lM5tmNoWBbShTTxfk9Oo37UkhAtqPJtvSObwmbExQnZANRt23uf0tVMF2XY3Yot97Ab/AEG9LZUHxGJ8FyoCG976R1+Y9dv73r3D4pjGyIhLIOBxYcH2qZG5ELwouvESbsf4PrVApvFYeOLFeHJ5yVJCjqb7X7e1VyGXzNYLbj0/pUbIMj8bToBknNy1zv5TuBfsLVRzvHIW/DSNoZhYmxIW/U2vS/AQ8kw2GxMSsoZ2NrlRp8L/ADMRuTbgV58PeGZ5ElVHFnCkm29rA3734o/w5l/hxTL4wZQyhAB8x3333AtUvC4YPC531amIt134o8oeylm2JCxnQfm2B6ev2pPBJE5XQSTGLXtsb82NLHKZCOboNRA7Ein8mxaNCFFtSrYj9KVrBfYR8JGZUkZSdPzaW0sR2vQiSzff7X2v0vag5mSo1rIBblW4P15rhmeqHUqknt1ohU8xuJWIb79h1PsK0GuAaVwWCJOuQ3b9F9BTj9hTCGcnaDGERjFvEIhc3sAADYhQPm36UXF495WAcqVjZghVFTUp/Mygfp0qZl+ZR4RiJMOpuCNWk3BPBDDc/WjJnuHA3P6H++amnydRJrioxX4kxUnlRSbG5a3bawqzDl6oosirsDe3WvmcRj45Wco/yaSo3LfQdd6Ph8HNiGvK0oT1Om/0FWJnYPZWxiM+0Xma/AGon0CjrWnx8esYcOWGkNZwVF+oCntU2fEmCWKLCkxuzE6gdwtjq3N9yL0zj8rEgtww3V+qn96FjIvKhMkwJixYaO9mbUVFwGUcrq4Bq1BMxBdl0G5st7kC+wv12rzxlGoXJCW8zAC+3JtsD3ocrAqAG54qmIQt8PWcyzsRuxUX/hH9aPj/AIgSIm27EbKBue21tqR/4YyoUV/Ielt/XemkwqKAbDUABfrWmE8jOAzUtE3iwgOTdSxuFXto4JJ6mheMAbm259KzJLehNEHIv0N6zENYLN45XkiKoZI1N2UdT0+1OZh8QSIurwNA7uwH2HJpbGZzJFIqouq/O2/9KYhysTHxMR5uum5svWwqKeUJR5lJiFHisIYuWKg3Yfsv86cwH+MDIiFIww0k284tuTtftT5yqNhqddMSnVa/zbbXXnbep0mYvFGEjW17kbXJB4sKtl9BpoyePuayqLGpZiAepNCxOdNhwoxMbIeu2/0U2ueKXgwHjnxZNQQm8aNa+noWA60L2LrDZM7yyNISRGQQFPUX53/nQ8nk14yaQ9BpHt/pTxmC7ChBwBsKaHxPYYvDZirtZuVuQOf1pmCUJqZVFzubck+9I6r0dTZSf72oEWha95Yhux3XqDwd6oBFYEuoP0/eh5LgyUL8Bjqt271uHFxNJoVgW7D9zxU/BYJmIlkw8rStEdDbIDcKVGxIPWxqph8OqJ5d+v1NTfirFyaPDc3UA6N+Nxeqkothtv4efpTtAeeNtUbC4FlxPlPzNwdhZr/vT2Bk1Qow60LF4hEZA+q7sANhptuSSeb3tb0vUI7m2ChcKpHnR21Ne6sOmnoR1vQjGANrb80aeK25+nauwGH1KzMyKRfZjpLf5dt6pNg2Cc32oINBgzYM4QowubaiPKPc9qdCjc262paEDKxPJpcZZG1i2ojtfb7USNg66lNx/d67wz0vQOxiCOKL/toFbuBv96LHrdrCRUG5Je/AHG3WlYY2PS3vXY4WTSw2NwT09qshg8d2vrSxXtYX6i9+eDxQcUMS72RlVD+axv8Aat5HBIImDC0akWYkdeB3P0ok97WUlfUc/TtS8Ev+jvHOFikiMhkM1tSmxLEcew3oWAy0opml2Nvoo7CsxqmHVpGGttuTcknp6b0vjcwaRQJJEF+IUud/VhVAV0UwjHccV54Pfb60nhIZXw9gxhOq97aifS/IHpW2w0ujw5g13B0SqdK6dgfLySeb8UMssI8iB1QsNTEAC/JJ/St4mIpI0ZtdbXsbji/I2pPDZTFELkaj3O5NHH+1LENG1MNmUcIHiE2PAAuT9qSjrX/B0l3JYb9GohCUuKklJcMVw4N1DML6rWuVvewsa3PnRET+DGdW2qUg7C9r/Xa1qNm2QrEiSiHVCrLqJJ8xPS49L7ivpMRnsbxBBGosQAAoChANgP4iTuSfSp8nMB8VayXEfFgWTGKTOG1eI7Eki1gNPAHFalfUBpO1BlzCOS6yFdzax/rSMzOE04ULZmI1XGwGxOnkfXmiF6CzzKpAJ3Y2Hva9vtXMteYHKUhHJd23Zm5J/auxOMijIWRtJPF71Gj1VpiaZY4/PsSCLDc39BXuDIO9rDaxO1x0O9r32NDlQjEgjznSNIt1J/2pSbeDLcE8UkzRCMgooHyg7kd2I4HpXvw1FGJLIG1C97fIPr1NGzUSTFYY7hTIBJNa12/gU9bda+kgwscSrGgt3P8Ar61POESxlkP4ly/XE56qpt/p+lNw4dzgllI8hsoNxubb2HUDqRUfO8xbEziDDnyqbu/T9fyj9auZpijpXW+o2AAAsLcAKo2A9BQkVwRPhxv8Fl6qxH2Nd8QwFlQXAUndjfyt+U7dKZy3CFGkJ4Zr24twCCO96NmmarCnhmNZGmUqurhCfznbpTRexjO8RZVw8UV5UAWVn6MbDy9lvbmpuPyjETaVnk1eGCq2t5fT2oOWrKg8CIljLcOTvq9LngE1Uw4eOIJJswFrdQRzS8a/sMs9xmaiKARyBXcKApUAHbcDasYHEsYmWRU1XB7kKeAftWWw8B0yqzMyr5r8A+g9Kl4+RGGsAq23WwI736+3ehL0HL7NYTCeGW1MLnkLx7270KbETA2TSB3PP2o0OEjjtYG/Fybmt+IO1RqCsGBkfd8Q3sotTa5ArjSZZT7tXjSA1iMurhlsdvlbj3qpZ6Oiyv8ADNcM7p1Um5S/WmfxcTi6Mu+3P7UjLlZkYkyvv0B2H9KfynCfhg2kK2vksqsfoSNqm8Elmgsdi1QAAB2OwHO9Fy7BCManCgnsoAH160HLclKyPI52B8tzwNyT6UtmeLOJbw4FDqvLn5B6+pqWCfgLnmOZ2WGLbXbU430r78XNNzyknzEsbDc/b6e1AwuFEMegMSL3I6FuL29q6I3NQpGg38VbeI6WKjVp03sf4jYUjm2ahFaIgDUASxJ3APAHv1o+DyJ5ArK2mWTcve1k6KBexq6rC5KeEy6RwSi3Ki53AA9ydhU3D5bNiRcnQl+F5Pfes/EWZTxacOZ3fSPyolgvFyRyfU70rgsyxDqEhEoUC2ogAe/FSgXl4Lk+GZUCFyygWAJvYdt6UAsaBhcodTqklZz2vt70bESBBckWoNZE80ytpbFD5l/KRs31p7C3EagqqnTe21xbbem8vjgbDmTxvClsTpdTpJttZgevtU7Jc21yBp0IhNxdbai3Tn1rVmDLyOx/xH9alwRDESFmUFFNluL3PU01nMviyeHAjxoNnLm5J9K9zHEfh41jjA8R9lHbuT9KNorB3Gu08Qgd2aJbEAn5bCwseRYdKjYfL1bEiPDvIjobtLqN0HZfWqQuAAeetu/93rUWLEVyBdm4AG5PrQsGoOT4g+PFCCSqan3N9zyx9SaBiZCuKvIpkQobKGK6dramtyPTrtXnwvhmmnYnzO2yqvNhzt+9SsfnQed/D1y3OkKq9uQT2vVOmZ/c3gyqKUQFQxu7dk6D61RfB/K4O6/KOgPQ1STCLJhNcj/JGTIqxsWQAbBrAW361NgjiAVYpvE8itvyLgXH0O1T5XArjMicXxMQzCaNg9yeDZr9qYjjd42eQWuQUFhcdAL1SwqwKy/iGsu+w+ZiPyj3r57FfEEZeyva7Gy7nSo4NaSoNroJBE6TrY7ixvzwb3+9N4yKSWbxJDckk2HApPLM4w13Yva5sLgjbvT02LRlLggjvQ0xURoxAow24NSo8O8+FQIAVQ2c3F1NjYWvfe1HylvI5YXEl7bny9jtzXZZlywlip55J5NaCGGas1tUvXRvGwGhiWFw4P5Tfa3fasGgdbQ0ZcJfg1tcMRwLntSJ0jKiF3vYCtRZqgQNok+1LY3L55QDI0cUYsfMx59RXmGVVRpPGDolgRYjUTwBfmpIxycAZrnDvZGjIV+EOzH1Y9BVjIcnR4nMUymUKb6do47H81wAF6bEknipeVKC0xZdIKgyyNfyq19KqTwDRcvyWJ55RDO0cQQFWVT4TsLWXSbE733O2xqxCPcSD1+pocLH7Vps0aOWFdKSON2DC69Rv/OiyS3djbzG+1uSewoRqgMwyVJhqcuCEa2kAksBcbHpen8txYbDIQdWwBNuo2670ph5sQkkninwkW8ZUgXbi9z0+nSvMlhMayIRZdRKn0O+1X5LPYXLYwrPqsWPPoOg9qabHHpapMWbM0/gkDSg8pAANm3sT1+tM8GrMLAYzgnSSASL29O9I4zNIrhY18aQfKBwPc8UCWLxZwjXChbkg7m+wF+gqvh8KkYsige37mkIKQ4F282Ia56IPkFvTqfWmJQrDTYW9qzKx60PV9KiSGoWtwBcdaQwqeJO8zWOjyofTqf1pkkgbc0HLsOUhCtzyfc1Ip2Gc3NMYaw3JA9/vQZF0qW7b/Sh4vM0xa+DhcL5dV/EkvqA43PHO9gO1BP0YyZIpMYSdfhEed16G3Ava4vTOLZ8LJ/06lo5PM99rC9gwItavBFHhWRnImlB2i4T/wCI6e9eZ7mTkaZn0tIhIVVudV/KvoOd/StLaM0dzzNMNh8L4YOuRwNThm+fnYC3HG9wakfDUh1NaM6bDzkW/Sq+b5T/ANJFLP8A4ZGkRpYbnTcu3oBpP1rsDGY03ZWF7gqbgg9b0JmpCVnOEE0+jUdQQ2XgWa9zfvR8qwccMhQqtiuxtuBx9zR4MqUK+LLHWGEem3lta979/ShTyAKZG6D9O1H4KTsYxM0cSGygqB6H9qzDgBL5QptpZrD0W/FAxrx4iPVECqso2It5rAEn69alZ4ZI4YwQQ10a4PKm4PFUGN6KEkjJsE1e3FFd9MSyONCsSATwWHI962w8qk817jsOPCJKBgLEKeL3tf7VZQaMYPERuZAHUeEmt9TAC3YE8t2Fe5DNhpZEKr4YLRiXXazMW83W9raR7mhZfkMP4ZUCq08hBlk3slvyxr37sR6Cj4nK8MSIgypIxAVid9W1ie1PegqXZPzLCCKZ2w8gMniuDCAdl1dt9t6YmGLkkKr4aIpsWv8AMBzb/W1En+FYsPZ/xAZg13cajvzuxsGuTbauyrEShdUzJEhuF1fXc2FySNgKriUp3hir5KkZDzyGUluHOwB6AXo2ZHxcSqLYQwgMUAFmboDak/iaAmPWvQA/rzVFSojDKN3szHuSBV0PsPNiTIGaSxL/ADDgei27LwK6N/LoRbseAB+398Ug8m9CmYKNZYjTuCDb+VENAsqyp/FMkrC9z/QD0pjMc2Ebjwr+LwunkdL36e9M4HFRtD5lfWSRpvZQLbG43O/SlMBlqR3PU7kncmlvphEwod/wvhzsCBqbYcX3JJ5JFAwE7CFQDq9fToTTsyBh5rBfWuMBK6lU6R1tt96LASQv4cfzWIlB56FLfzBrzVc1knzG9eE81CO4DFFCdJ5sGXowBvY1EmmxUb33ZSdrC4sehH6XqjG1NqQQR0Isak4Tj2YWVjI0bqFdLXswYC4vbbrQzCCwLXsDuF2JHuaH8OQYcK7SNok0lV/hLg383uu1N6kIuGH33pBNInnOlSUpIpUdGPBHS/Y1SGk+YHy+9dJhUkSxAZaxNlxOH8OPSAuqwF/Efqdhcm3eosdE6eU4iTw1JEanzH+I9h6VQmV0XRCwQWtsN+KFhUEaAAWIFe+KRvUUN4DAJHd3JZ+rMd6Ock1ys0rJIJEGkoQdKkX2PcbXpZN+d6yuIe5jgUDQpIBNrb8gdai1ooTZ5LhMOYsXF+KhOpYHPKEra1yNwO3pSHwzh5BCVcELe63Ftj+1KxQyzI4Z2kEWyg9ybvb3tX0MGdxYnwoG1KwBB0ixCIrHk9bCmbgNxZJrT3Zow5tsWToSOD781nHZY0uHezhbEC3Vu4HawqZ8OYRmLyvc2uFv2verDxjcjY23o+jWUK5JZYFDcliB96qPnCMUEYDtCmgq421HVf35BqNhlvHB/mJPQ29KYiwwTEyunniZrK44awGrfqRU1dmU8jEjBBdqmZzjJSot14TqRzc0fGozvrtexsg6X7mtHBOFLfPK1t+gHNhepOZJqm8wx4jV/KWaQi25UDY345qW2TiBfElN72OlOvu7bj7V1dTx2LxxY9hcEMSiFfJoY2W91JvtqFrnjm9azXDyPNCkjKV1k2AtwBtXtdWXh/keKQfNYdasvcEUhl8h8BQeVFq9rql2D0jZrpsKHFjxcfpXV1KEejw9wBtWfxaRPeRDIOAoNtybXJ7e1dXUwzy5Mn59JE3mmQgKxCJGbD/2Zt6zDnks1oixVFAKqCbWG1jvY39q6up4hsbmitQBXV1ZOQ9jYXAHJphJVBtY3rq6rsxycFMVGqzqrqGSbe3Yjr9acX4ZgNjpsO1eV1D1R+TBS4MlGWKyoBqN9id7dL12X4tYIojGD4xd1ZyTwRay2P1rq6ntoHhJ+Q8ide9AtvXV1CNho1spPahZZIzK0t9zcKO1dXUmBr4ek8ODVyefqaiZmHkxEIY2Dkmy7cGxufUV7XVP+RW2fRY59ICqLbUjjJwsZv7V1dUXQOJLNEo6IT+1HwmK8EvABddRlHpdQCK6uqfX+8mV2Axy62C3IuDYjvfY0TKswMilW+ZDYkcHneurqOPgeR//2Q=="/>
          <p:cNvSpPr>
            <a:spLocks noChangeAspect="1" noChangeArrowheads="1"/>
          </p:cNvSpPr>
          <p:nvPr/>
        </p:nvSpPr>
        <p:spPr bwMode="auto">
          <a:xfrm>
            <a:off x="77788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uic.edu/classes/bios/bios100/labs/spirilla.jpg"/>
          <p:cNvPicPr>
            <a:picLocks noChangeAspect="1" noChangeArrowheads="1"/>
          </p:cNvPicPr>
          <p:nvPr/>
        </p:nvPicPr>
        <p:blipFill>
          <a:blip r:embed="rId6" cstate="print"/>
          <a:srcRect l="15287"/>
          <a:stretch>
            <a:fillRect/>
          </a:stretch>
        </p:blipFill>
        <p:spPr bwMode="auto">
          <a:xfrm>
            <a:off x="0" y="4610099"/>
            <a:ext cx="2533650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984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Domain Archaea, Kingdom </a:t>
            </a:r>
            <a:r>
              <a:rPr lang="en-US" u="sng" dirty="0" err="1"/>
              <a:t>Archaebacteria</a:t>
            </a:r>
            <a:endParaRPr lang="en-US" dirty="0"/>
          </a:p>
        </p:txBody>
      </p:sp>
      <p:pic>
        <p:nvPicPr>
          <p:cNvPr id="25604" name="Picture 4" descr="File:Rio tinto river CarolStoker NASA Ames Research Cen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661" y="1371600"/>
            <a:ext cx="3958339" cy="2971800"/>
          </a:xfrm>
          <a:prstGeom prst="rect">
            <a:avLst/>
          </a:prstGeom>
          <a:noFill/>
        </p:spPr>
      </p:pic>
      <p:pic>
        <p:nvPicPr>
          <p:cNvPr id="25608" name="Picture 8" descr="http://2.bp.blogspot.com/_rBYpndaJ_ak/S_14ZYTZGCI/AAAAAAAAAJs/MZCP6a1dECQ/s1600/Methanog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0"/>
            <a:ext cx="2667000" cy="3810000"/>
          </a:xfrm>
          <a:prstGeom prst="rect">
            <a:avLst/>
          </a:prstGeom>
          <a:noFill/>
        </p:spPr>
      </p:pic>
      <p:pic>
        <p:nvPicPr>
          <p:cNvPr id="25606" name="Picture 6" descr="http://www.buzzle.com/img/articleImages/444394-3023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3238500" cy="2152650"/>
          </a:xfrm>
          <a:prstGeom prst="rect">
            <a:avLst/>
          </a:prstGeom>
          <a:noFill/>
        </p:spPr>
      </p:pic>
      <p:pic>
        <p:nvPicPr>
          <p:cNvPr id="25602" name="Picture 2" descr="http://filebox.vt.edu/users/chagedor/biol_4684/Microbes/halomona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676400"/>
            <a:ext cx="2438400" cy="1828801"/>
          </a:xfrm>
          <a:prstGeom prst="rect">
            <a:avLst/>
          </a:prstGeom>
          <a:noFill/>
        </p:spPr>
      </p:pic>
      <p:pic>
        <p:nvPicPr>
          <p:cNvPr id="25610" name="Picture 10" descr="http://www.terradaily.com/images/energy-tech-methanogens-methane-gas-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419600"/>
            <a:ext cx="3047998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u="sng" dirty="0"/>
              <a:t>Domain Eukarya, Kingdom </a:t>
            </a:r>
            <a:r>
              <a:rPr lang="en-US" u="sng" dirty="0" err="1"/>
              <a:t>Protista</a:t>
            </a:r>
            <a:endParaRPr lang="en-US" u="sng" dirty="0"/>
          </a:p>
        </p:txBody>
      </p:sp>
      <p:pic>
        <p:nvPicPr>
          <p:cNvPr id="26626" name="Picture 2" descr="http://t3.gstatic.com/images?q=tbn:ANd9GcQohrPUUhzHoi94z71pBbI-_YPugg3hYfgqjiN5ZExuvvUPD92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277362" cy="2590800"/>
          </a:xfrm>
          <a:prstGeom prst="rect">
            <a:avLst/>
          </a:prstGeom>
          <a:noFill/>
        </p:spPr>
      </p:pic>
      <p:sp>
        <p:nvSpPr>
          <p:cNvPr id="26628" name="AutoShape 4" descr="data:image/jpg;base64,/9j/4AAQSkZJRgABAQAAAQABAAD/2wCEAAkGBhQSEBUUEBIVFBQVFRUUFRUVFBAQFBUUFBUVFBQUFxQXHCYeFxkjGRQVIS8gIycpLCwsFR4xNTAqNSYrLCkBCQoKDgwOFA8PFykcHBwpKSkpKSkpKSkpKSkpKSksKSkpKSkpKSkpKSkpKSkpKSkpKSkpLCkpKSkpKSkpKSwpKf/AABEIAL8BBwMBIgACEQEDEQH/xAAbAAACAwEBAQAAAAAAAAAAAAAAAQIDBAUGB//EADkQAAICAQMCBAQFAwIFBQAAAAECABEhAxIxBEEiUWFxBRMygSNCkaGxBlLwFMEVQ2LR8TNTcoLh/8QAGQEBAQEBAQEAAAAAAAAAAAAAAAECAwQF/8QAHhEBAQEBAAIDAQEAAAAAAAAAAAERAgMhEhMxQQT/2gAMAwEAAhEDEQA/APq0IQmGRCEIDAihHC6Qkt0jCAQhHKFCB9IASAhCEKIQhAdSVyIMdwHCFwgERMcIZRMQEnERCIEQIx5+kcJVY9Y1d0CcAXWb4vv5yO4hsXQJsiias0OJZr2boHxGhRqj5yjV0+RnkKBzZxmx7mabaun06q+Qo9eTc0iV6H5j6hf0EtmazUdsYMcREiaLhACENIwhGBDJVCSgRARiuSaRhDijuKFwRFLjhCwAQhCE/ohCB5rF+Vi4aEIiYQHCAMLgOSiEcJaIQhDIhCR3QHUTD+JKRMCjV07A9uPvmV6a+JewALV/neaiItsutaWmKAB95YJGSEiWnCVu8iNX/tiEWkwmZ+prgD72P3hC407oXCOEAhCIwAiISUIEWik6ihdRhJERVCFCEdSgBlA6f8TdeLJqs5FVflL6gqyKjUcyHrfEM5INCsUPP1mwcD1AP6wsKS7QhBUNTVC1ffP2llRMgPIBr9o4ZEIQgECwHJhX+CYNQlnYWS5NDlURaGD6y4sizU+IDaDp0wN3usEZxLdPqgSqspVmFgcg16zAjVlju50wp/LVGz+sFYDaQTu+Z8tWzRLZqjxLjXxdONoKprxc94e8jNERhUKkRWVvngCs9/OV6mj34qjjGLu/eaBFKrja77XIY7fGxJBukoDT9LObinXOlzkiwAQODkkYjjWlpiEcJGBCEIAZFDJQgEIQgEVRwgRIhJQgK4Vz7GRjU5EqxzNEEsxG7tkAAZaxmsihU1dL1GWU0QtEm+AfftF1PS0xKjDgg2SADV5PaYvlsy2UUoa08nagIbJIHifxecuOkmupp66tYRrI5FFSL9DyPWWjE5/T673dgjK12IGW295vVwQCO/bgg+RHnGM2K9PQ2m7vnzs35y2ABPAuGp4RbY98ftJiYAJF9UA0bJ70LryuYuo+KEA7M1dHcAFNXfrOUeo3DbZJbNq+2zYN+d3Ljc8drs9X1V6bBQ6k43HwkCxZ+8x9L1ytqMw1DqA6rjG4KNikJu+9CQGnuQb2at1UMFiPMntKhaoAn0gkMvmwyG9vOV258azSQqpO0by5DAbcN9QN+VS3RoPpI7hyhPUPtH5h4VX3EwfPpXPfU2Ufylr24m5VOnvCbS2FLG/ufa4OuI6mlrBrq7zYOPeTM5WidrsdzFsDPuCSJ0NViVG0fV54ArmSx57FlxEzONegxNGiT4TjaBu795eXAx/se/HtMsCEYMe2BGElUIU4QhCCFQmf4lrOpUJZNDwiubyWPYVKq+/8xDdMfUfEyCSHCjAoLuFyj/ietmtSwPJO/lzmMbnFdSPafI/oZyv+IuRlzY5G3b9sxprtQJZj4tpF5x6D3lxfrro6msq/WwHcgZImYfEwRY0dUr/du0lvyxdzP1DHhOTdY5IF1M2rpr3LEBWJHiLX3A+9+0rU8bpaXxfSbP4g896FavvxLB8Q0j/zU9jgzj6jHg0BS7iCdoUHwC+5qpIdT+ISrCiAGvIBtsCji8SYv1Ox/qdP/wBxf3/7RproeNRD96/czjjUIBJz4mG4kBQq4oZ458zJ6brXZlAHk+41uNL59oxPqrtfKsEEWpBB7ij6icPU0AuFFsCyk0TQHBWvMASPTdaQG3ptrPZDRNBQoOZrXbqKNpG43TAnA9R6CawnFivS1iCNo8O4A1V2eSCRdQPxXT0i25ixoEqi7xd4s+ZFRDVXcNqjaLF0A1/xZmRCQion4fmdoJs8At9+3nI6ziVv1PiGp+fcgqwF2krfG4dpj0ndiS1bgDRJ5ArvUThhuBsL9Jr5niZasnFn6v2kCv0kl9tkZXbige+eQe3eG5xIevpr4QVLFjfgJsEVjyxmS1vhY/DYtsI3NtJXcy48vSJtQXure21goBC4uyT7SSaYJbAtxjJNixa16iVtM9YH5IQNWwEFmNKBQAwBiQTWBAVmskbjW07Q4PI7HEnq6dBVUBStBMnwDg17zQvw4VWxmBF2Aqg1+/bv5yMXqRm6XoWUBh4lU+EGsMbzXt+8s1tUL2IBI4F8SxtIlywRqFGsiq7YxJaepYwCWbHoBDj13q3Q6bUOWN7iGvil8psOkAK7CGjplVAY2RzHJXG1UycDHAAugoObJ/SRwQDdjn6jRK3R9ZPV1NufIBs5yDX+8q+YBSjkEpnG2rayT/05mWFitLAZXpi1HlyP/tLBClCSqEIIR1GJqRUTqbVZvLj3nHDUPEfG5tibNLOxqadqROdq9Cb8V3xxipXTnGV0AJazQJskDbx4akX1chiCqlRW3i+CTUh1+/TCkkFNr0hBosLF/uMTU2NpFO5UGjvAoi8X4ZXpnUZ/lHaxVFHBLE8eoLHmVICdvhKk8eI1g1uau1/zGemKkB9Nj4fEA5vcDYIPB7YlO8WDYXJ8GpvXcOTRIr9D2h0ntdoswV1A4Y7QD9T0SWA9xX3mjqNQsB4iv4njVADhRb3fbImNX2+JfxKYhSLzu4Fdh6yzeNrF9ougR4iSpxRYeveUsXtYvwgglD25rcfD38pnGS+ADuYiypLbVtGAAxW+q9Jeqre69jGlC5KqtUW2HJ8Ix6mCder6RKBwWUIodSjNTEMQD/095GBqHaCqrvJJDBflk5u2bdQWVamtsZCw2OdNgaIU1wq1xxkmT1AKchRQVaBZrO3G5ie0g/ThmUs5dlogWDatZBvsM8eksbkY9Rg9DA2IBZsW+CAT3759Za240hpULKzKATw3+6w6nR8daa7tzH2znaBf7wQN81gPMWTWVVK2+lEHMrfppV1vBtRhR9QDVmGv1HIQm7FEC1GBdnsJHSTaAylV8+5B5ZR6n2jOrtVh4xkZUkUKs3/EzjOKuNq7X3qCd+7u31Nf8RdPigp3kVuOqdxPn4jwPYSXVdVRGwbbFEVuJsf23nzjBf8AuVQQorYocDiiuSDff1lxrEflXW4CjywP0rxgjzMBqK/5eKCMDYJLbTzkUMy3SX5QO4ZtmFkEeEXVg447+cgeuewQEO1CTZ8LE4wy5JGPISli/QQhdv1EN9QoWeMe02fBfip1Pw3w4+g4BYeRrvzMer80Ivy2AYtbWPDtHJzKesUuGbSZVbTO9GB3ZDElcfcVM1w7438ek3Ed/TyiUDyEw9D8eTUC/OrTdh5gi/7fMH0m9aP0kH2Mw8nUsBkZIiRIkYJ1BFEAgijfBvtKW0hR88GzmqFfxLnEhXucfbOIGPqPiBGoulpqvzNTCAsRSj63ArO1bNek06GtbOBu2q2y2xbLhiPS5Q3QDfqvtt28Om3DJuG1tp/KOTNej0w0xtUk1dkmyWOSf1gSMcIQJQiuOW0EYb/MRAQMgr6nQGoADgqSwPvzJhRtVTkKAM1frmMiEq6znox+VyveuZBvht/8wel2QPYTVFca3Oq5Or0W0klV4GVqyoxdSp+nCk7qNhCBzg5+06HUm3NGqpaIOdo3Gve5yNXWOpsGQCTSliuBe2yM8UfvNPTz1abvatqmtwUrtFsbDULsXxeJPS09xQlixRKGCoDEYGeAADKjrGyVZg+XLBA4VsD6bHIMnqaTEhEFbyCxIa6cgNZugccQ6KdZ7slQy5UeNUUkfWWOdwyJlXqXZwi6aLe0B0YKCtURgcgTpNs8CogtQUokhQoBfAOLNSPVdGHr6QqltS9pNEqASKPbGBzNNSxUg9CAGYl23XaEAbR37cCXIq7Tu2KL2hmalJFFicccy/URyD8vaCynxEhGGALHeyVODVTH8V6PfodSAA41FQ6aXuLMrBtRfS6qKzau1NNLwgLEWpJUKwvB3ftK+r0idNl2qC9+ENwAKPvmZPhPT6iaQ+bp/I/Fb5aMyk/L20FzwL/mS19INq5DBkH1ANRwCF8hnv3h15U6XWXqBbpmXeitW4qpUEoPTzkNXT262x1Y7ttECwTg+83jUNEM6+EOquFUuFPOfyi4+kL7Q6vfgtQWBoOaPi7iVvaj1+g2zaAAqp4xZQlrPes9pDpQCMFCCCGO7bW0DAHb7y7qPmOVddoRsmyQxW/EM8ccjzmP4moAQIRk+JaBsHhQexvuYWJLTawH4rAaZFsw+WS26gKryEj02u6PRWlDAqqjvYpRnFW0vVFUnBKqn1I247rGNv8AvDVRgGUOu8lmDUaGBtB/uv14hWU9Gp19ULdqVZO53XbceVmejcjdkAAIFLcUQea5ujOLo6qpraTm8aZDV/ebBr0qdo62QRWVDgnBGazZ4sA/eZrx+aNnSPu0kYmyVu/MWaP6VLZV0oITxf3NX/xNEfuTLZmvFSIiIjimWRCEIBCAhAmZG4FbjAgFxExGAEBxiEJQoARxETTUc3rySXsgH5pq7raEKdu5u/tOKm5VLVePDi/ewe2BO78W0RqNRZlNZKgZ9Dc5qdGwv8diaoAohWr8hmWPX47MUN1XhBfUDqaJCgKAR2odhiWamuGNgntTNuGe1eZlmlosBbKGJDKKAoEihY85fq9G2CWbeFUbMAbsXVD34lrr8oyaeoRgsuRlmO47zi1UAlh6S9ul3DdvPlY8IK3ZJutvaW9H0Llq2/Sc7iCqnbWXvxG+wGJ0NP4eorefmbfpWtumvqEHJ9T+0jh13GRdKy1OKJDf3EEHgP7fzLBpkt4tqjbn5YomwCTfn7TdfoPYChKOpxQ4sEjnzGP3kcp37czqOlJatQhkQ70ZvG5v8t32xEOpLeDJLA2osD6ib8uAO8u+TYbBXH0EkMeaIPuJW2g97U7bSxvK2q3zzgniHfms2pp7lBZLtCD4SFJalwoHqf0ken6EItICFUAKCO2bFHgXntIP8Q0zvVS4Ojqpps21gB4bKj1AA8+ZR8U6tj0zjRFvqap01LvfgUKTqE9sHibnt6uPeRg+K/EHdrQ7U0wQ35rAzgD+JL4V1Q1GC9RpllaylimFDmu3MoXrNr6gLrs09MWeePqAHmZV0Qf/AFGiumG3FjqFQaKp2Lfea/HpvOR2vhXSAMrAkFg1KLwLyc44qXL0e9bq9w2kmhtF3uGc4Mn1GoPnFlYsrHbg4WvC1fpM2jqDbWrwgdjV8C9o/iSuPV9HqdAQ/wAvTt9oBZjirvsJ0msaSPf0aeQSoBo58P2lfwn4cfFqajYI8Kg8jzNTof6c0zAC6G3cAcd6xM15PJ3GrpNXdpq3NlqPNqGIU/pLZDoxSAGvCaxxLJivFUYRwqZZKEdQAgKEZEIDhUIXACIrkgIlWoBCMwBgG2GJBnkBqSqp6vS8V84lHT9Mewsm+ePSdSj3H6iInyjWvkp0NGkZGFg1ZwM96lZ+Grd73o8ilGKqt3P3mm4RqaiFAACigOAOBEDi7F7qrv7ydRMaDMMkKT95YaNbUC/Vd80B2Pc+QmJ+qLEmiAoAHFUZDqD5nl1azuztHGO2ZlFcrsG9gL3kHBO413AlbkaF0vEwVG+m/msbB1DgIF9JLoOibx73BoAM1A21DA9OBH0Y+ZdAhQRubNE54vvOgoAACigOB69zcL8scb4p8Mbu3hGVIPc89jR5nE1+gOorq/zCroy34S6NnOKvt2nt0aYeu6ZmcammTYUqR2Illejx/wCjP1836T+jtQhU1OsX5aMCwRR8xxfF9z2r0nqehbR0lZNEFSbDNqHxkdz6TTpf0+SQAChJJLAnBJuxJav9KZG8qV3ZI3E+m4malj03z839rDqsoTYowhJBYgtta6N/eZX0bZgm51KEMRxnJ98Cd7pfgu0s7fijCJgivt6TmaumyfUB8sPbKMlgOAAKrmTUvk5ru/AlVAyjAABTdmxRurm/VXcP4nG+FIzKaVuKBfBs3toeU7KKQoB5Az7zFr5/kvstPTCg8kk2feOEZEy4kYi0ddpk+abJBQUwAViBuJ7bj5SmNQjlelqcA4NWKIZSPQiWSJghCEAHl3hGvNnnziMKYMGihcAhHtgBKKmE5H9R/Em6Xpm1dM0cgNW6sHNe87pE89/W3Q62po6Y6cWR828bvEy+EUe/rI1HF/p7+otUpqF9UarIL3rk2eE2+dz3CElVLimKgkepnlv6Z/p4aXUtrMp/9BPAVoaerYuv7jPVEk88ylEIQkZEamogYGUUHoh2OPI2RGnQLdnJ9FA+1mXSULtFYAAoDgDiLbHCRNFRIK4jiBhNTLn/ACpEQhBqW4zH1XTLe4oCb/e7E1SOoliXWpUNHUsm/euBYofeWiV6WlQybNevn/8AknUhadSLPUaxmENDkH1ucvqdBdu1ygILbN4JQhiDuJGRxU6QEo1mNEefarErUUdGL2j8M7bs6YKaa3+VP7vebqmLT1PttX2sjBxNmmcD2kKlUUcIZwAyJjOIqgMRRiEBgRRyCk5uAyYw1d5BHuShUma+ZAR1ETCHCOoAQGRI1JRVABHCAOYSiFwiOnm4BHCo4ChHCoCJkWejX7+8ky+cB/GIBUKgYLAIGEIAJFlPY17cyULhZWU9ON2RZNjnAHoJoRaAkjCDThFcIQRyGoxAJENN7FmGkqgRCEIQMcIGFKvIRSZiIg0RFLiIjhDhAtAHFwCMyJWOAEgZJAHrD/MRammGrNEcHnn0gvAA7CEpwIhCA4EyJMN0CRNAmRTUJ/8AFRk+UzdT8QKsBtBu8myce0DXEDDdefSKAEwBkTJLAIQjgIyMlCAAwJhCFIQhCB//2Q=="/>
          <p:cNvSpPr>
            <a:spLocks noChangeAspect="1" noChangeArrowheads="1"/>
          </p:cNvSpPr>
          <p:nvPr/>
        </p:nvSpPr>
        <p:spPr bwMode="auto">
          <a:xfrm>
            <a:off x="77788" y="-868363"/>
            <a:ext cx="25050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www.crunchgear.com/wp-content/uploads/2010/03/Eug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746" y="3687762"/>
            <a:ext cx="3884254" cy="3170238"/>
          </a:xfrm>
          <a:prstGeom prst="rect">
            <a:avLst/>
          </a:prstGeom>
          <a:noFill/>
        </p:spPr>
      </p:pic>
      <p:pic>
        <p:nvPicPr>
          <p:cNvPr id="26630" name="Picture 6" descr="http://mellywilliams.files.wordpress.com/2010/10/amoeba_proteus_x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1477"/>
            <a:ext cx="3048000" cy="2216123"/>
          </a:xfrm>
          <a:prstGeom prst="rect">
            <a:avLst/>
          </a:prstGeom>
          <a:noFill/>
        </p:spPr>
      </p:pic>
      <p:pic>
        <p:nvPicPr>
          <p:cNvPr id="26636" name="Picture 12" descr="http://earthguide.ucsd.edu/earthguide/imagelibrary/images/emiliania_huxleyi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667000"/>
            <a:ext cx="2995994" cy="2524126"/>
          </a:xfrm>
          <a:prstGeom prst="rect">
            <a:avLst/>
          </a:prstGeom>
          <a:noFill/>
        </p:spPr>
      </p:pic>
      <p:pic>
        <p:nvPicPr>
          <p:cNvPr id="26632" name="Picture 8" descr="http://www.goscienceseven.com/cells/images/paramec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00200"/>
            <a:ext cx="2855724" cy="186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u="sng" dirty="0"/>
              <a:t>Domain Eukarya, Kingdom Fungi</a:t>
            </a:r>
          </a:p>
        </p:txBody>
      </p:sp>
      <p:pic>
        <p:nvPicPr>
          <p:cNvPr id="27650" name="Picture 2" descr="http://www.ucmp.berkeley.edu/fungi/basidio/mushroomsi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3867150"/>
            <a:ext cx="3676650" cy="2990850"/>
          </a:xfrm>
          <a:prstGeom prst="rect">
            <a:avLst/>
          </a:prstGeom>
          <a:noFill/>
        </p:spPr>
      </p:pic>
      <p:pic>
        <p:nvPicPr>
          <p:cNvPr id="27652" name="Picture 4" descr="http://www.utexas.edu/courses/zoo384l/sirena/species/fungi/cordyceps_campanotus%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3776986" cy="2438400"/>
          </a:xfrm>
          <a:prstGeom prst="rect">
            <a:avLst/>
          </a:prstGeom>
          <a:noFill/>
        </p:spPr>
      </p:pic>
      <p:pic>
        <p:nvPicPr>
          <p:cNvPr id="27654" name="Picture 6" descr="http://www.stanford.edu/~siegelr/stanford/jasper%20ridge/IMG_4681%20tree%20fung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3293918" cy="2514600"/>
          </a:xfrm>
          <a:prstGeom prst="rect">
            <a:avLst/>
          </a:prstGeom>
          <a:noFill/>
        </p:spPr>
      </p:pic>
      <p:pic>
        <p:nvPicPr>
          <p:cNvPr id="27656" name="Picture 8" descr="http://www.topnews.in/health/files/mushr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76600"/>
            <a:ext cx="2413891" cy="3124200"/>
          </a:xfrm>
          <a:prstGeom prst="rect">
            <a:avLst/>
          </a:prstGeom>
          <a:noFill/>
        </p:spPr>
      </p:pic>
      <p:pic>
        <p:nvPicPr>
          <p:cNvPr id="27658" name="Picture 10" descr="http://www.shortcourses.com/naturelog/slime-mold-05.jpg"/>
          <p:cNvPicPr>
            <a:picLocks noChangeAspect="1" noChangeArrowheads="1"/>
          </p:cNvPicPr>
          <p:nvPr/>
        </p:nvPicPr>
        <p:blipFill>
          <a:blip r:embed="rId6" cstate="print"/>
          <a:srcRect l="5333" t="7582" r="5333" b="7109"/>
          <a:stretch>
            <a:fillRect/>
          </a:stretch>
        </p:blipFill>
        <p:spPr bwMode="auto">
          <a:xfrm>
            <a:off x="5410200" y="1524000"/>
            <a:ext cx="3276600" cy="22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 descr="http://4.bp.blogspot.com/_jEnt88QHqAA/R_5N0OJPKQI/AAAAAAAAAik/KjXfR0ygpE4/s400/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53188">
            <a:off x="4243685" y="5050543"/>
            <a:ext cx="2193245" cy="1460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u="sng" dirty="0"/>
              <a:t>Domain Eukarya, Kingdom </a:t>
            </a:r>
            <a:r>
              <a:rPr lang="en-US" u="sng" dirty="0" err="1"/>
              <a:t>Plantae</a:t>
            </a:r>
            <a:endParaRPr lang="en-US" u="sng" dirty="0"/>
          </a:p>
        </p:txBody>
      </p:sp>
      <p:pic>
        <p:nvPicPr>
          <p:cNvPr id="28674" name="Picture 2" descr="http://www.calflora.net/specialpages/images/moss8.jpg"/>
          <p:cNvPicPr>
            <a:picLocks noChangeAspect="1" noChangeArrowheads="1"/>
          </p:cNvPicPr>
          <p:nvPr/>
        </p:nvPicPr>
        <p:blipFill>
          <a:blip r:embed="rId3" cstate="print"/>
          <a:srcRect l="28256" t="8760" r="6402" b="5289"/>
          <a:stretch>
            <a:fillRect/>
          </a:stretch>
        </p:blipFill>
        <p:spPr bwMode="auto">
          <a:xfrm>
            <a:off x="0" y="1676400"/>
            <a:ext cx="2819400" cy="4953000"/>
          </a:xfrm>
          <a:prstGeom prst="rect">
            <a:avLst/>
          </a:prstGeom>
          <a:noFill/>
        </p:spPr>
      </p:pic>
      <p:pic>
        <p:nvPicPr>
          <p:cNvPr id="28675" name="Picture 3" descr="yellow cactus 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57650"/>
            <a:ext cx="2857500" cy="2800350"/>
          </a:xfrm>
          <a:prstGeom prst="rect">
            <a:avLst/>
          </a:prstGeom>
          <a:noFill/>
        </p:spPr>
      </p:pic>
      <p:pic>
        <p:nvPicPr>
          <p:cNvPr id="28679" name="Picture 7" descr="http://www.focusonnature.be/files/images/daisy2.preview.jpg"/>
          <p:cNvPicPr>
            <a:picLocks noChangeAspect="1" noChangeArrowheads="1"/>
          </p:cNvPicPr>
          <p:nvPr/>
        </p:nvPicPr>
        <p:blipFill>
          <a:blip r:embed="rId5" cstate="print"/>
          <a:srcRect l="15190"/>
          <a:stretch>
            <a:fillRect/>
          </a:stretch>
        </p:blipFill>
        <p:spPr bwMode="auto">
          <a:xfrm flipH="1">
            <a:off x="2971800" y="3581400"/>
            <a:ext cx="1850836" cy="3276600"/>
          </a:xfrm>
          <a:prstGeom prst="rect">
            <a:avLst/>
          </a:prstGeom>
          <a:noFill/>
        </p:spPr>
      </p:pic>
      <p:pic>
        <p:nvPicPr>
          <p:cNvPr id="28681" name="Picture 9" descr="http://4.bp.blogspot.com/__mMx7lCefGY/SaFIyuDWujI/AAAAAAAAAFU/bHzIrTuU-FQ/s400/Spanish-moss-w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600200"/>
            <a:ext cx="3810000" cy="2857500"/>
          </a:xfrm>
          <a:prstGeom prst="rect">
            <a:avLst/>
          </a:prstGeom>
          <a:noFill/>
        </p:spPr>
      </p:pic>
      <p:pic>
        <p:nvPicPr>
          <p:cNvPr id="28683" name="Picture 11" descr="http://www.michigan.gov/images/GreenBeanSprout01_61002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05000"/>
            <a:ext cx="1930399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Bellringer</a:t>
            </a:r>
            <a:r>
              <a:rPr lang="en-US" sz="5400" dirty="0"/>
              <a:t>:	</a:t>
            </a:r>
            <a:r>
              <a:rPr lang="en-US" dirty="0"/>
              <a:t>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Write down an example of an organization system that you use.  How is it helpful?</a:t>
            </a:r>
          </a:p>
        </p:txBody>
      </p:sp>
    </p:spTree>
    <p:extLst>
      <p:ext uri="{BB962C8B-B14F-4D97-AF65-F5344CB8AC3E}">
        <p14:creationId xmlns:p14="http://schemas.microsoft.com/office/powerpoint/2010/main" val="303197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://images.psxextreme.com/wallpapers/ps3/jellyfish_865.jpg"/>
          <p:cNvPicPr>
            <a:picLocks noChangeAspect="1" noChangeArrowheads="1"/>
          </p:cNvPicPr>
          <p:nvPr/>
        </p:nvPicPr>
        <p:blipFill>
          <a:blip r:embed="rId2" cstate="print"/>
          <a:srcRect b="17000"/>
          <a:stretch>
            <a:fillRect/>
          </a:stretch>
        </p:blipFill>
        <p:spPr bwMode="auto">
          <a:xfrm>
            <a:off x="2362200" y="4997789"/>
            <a:ext cx="3990975" cy="18602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u="sng" dirty="0"/>
              <a:t>Domain Eukarya, Kingdom </a:t>
            </a:r>
            <a:r>
              <a:rPr lang="en-US" u="sng" dirty="0" err="1"/>
              <a:t>Animalia</a:t>
            </a:r>
            <a:endParaRPr lang="en-US" u="sng" dirty="0"/>
          </a:p>
        </p:txBody>
      </p:sp>
      <p:pic>
        <p:nvPicPr>
          <p:cNvPr id="29698" name="Picture 2" descr="http://petopiala.com/blog/wp-content/uploads/2010/08/snak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66900"/>
            <a:ext cx="2895600" cy="2171700"/>
          </a:xfrm>
          <a:prstGeom prst="rect">
            <a:avLst/>
          </a:prstGeom>
          <a:noFill/>
        </p:spPr>
      </p:pic>
      <p:pic>
        <p:nvPicPr>
          <p:cNvPr id="29702" name="Picture 6" descr="http://sophiewasadog.files.wordpress.com/2009/12/ladybug1.jpg"/>
          <p:cNvPicPr>
            <a:picLocks noChangeAspect="1" noChangeArrowheads="1"/>
          </p:cNvPicPr>
          <p:nvPr/>
        </p:nvPicPr>
        <p:blipFill>
          <a:blip r:embed="rId4" cstate="print"/>
          <a:srcRect b="11054"/>
          <a:stretch>
            <a:fillRect/>
          </a:stretch>
        </p:blipFill>
        <p:spPr bwMode="auto">
          <a:xfrm>
            <a:off x="76201" y="4252912"/>
            <a:ext cx="2329140" cy="2071688"/>
          </a:xfrm>
          <a:prstGeom prst="rect">
            <a:avLst/>
          </a:prstGeom>
          <a:noFill/>
        </p:spPr>
      </p:pic>
      <p:pic>
        <p:nvPicPr>
          <p:cNvPr id="29704" name="Picture 8" descr="http://3.bp.blogspot.com/-T7DuhhHtlTM/TVme55ylQMI/AAAAAAAAAP4/CQAscUhCE_Q/s1600/386-Blue_J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76400"/>
            <a:ext cx="2914650" cy="2914650"/>
          </a:xfrm>
          <a:prstGeom prst="rect">
            <a:avLst/>
          </a:prstGeom>
          <a:noFill/>
        </p:spPr>
      </p:pic>
      <p:pic>
        <p:nvPicPr>
          <p:cNvPr id="29708" name="Picture 12" descr="http://extra.listverse.com/amazon/animalmating/Clownfish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5350" y="1524000"/>
            <a:ext cx="2680650" cy="2057400"/>
          </a:xfrm>
          <a:prstGeom prst="rect">
            <a:avLst/>
          </a:prstGeom>
          <a:noFill/>
        </p:spPr>
      </p:pic>
      <p:pic>
        <p:nvPicPr>
          <p:cNvPr id="29700" name="Picture 4" descr="http://petopiala.com/blog/wp-content/uploads/2010/09/cute-puppies-300x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388360"/>
            <a:ext cx="3278657" cy="2021840"/>
          </a:xfrm>
          <a:prstGeom prst="rect">
            <a:avLst/>
          </a:prstGeom>
          <a:noFill/>
        </p:spPr>
      </p:pic>
      <p:pic>
        <p:nvPicPr>
          <p:cNvPr id="29706" name="Picture 10" descr="Tree Fro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3578" y="4572000"/>
            <a:ext cx="2790422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18" y="380619"/>
            <a:ext cx="9144000" cy="615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b="1" dirty="0"/>
              <a:t>SB3. Students will derive the relationship between single-celled and multi-celled organisms and the increasing complexity of systems.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/>
              <a:t>b. Compare how structures and function vary between the six kingdoms (</a:t>
            </a:r>
            <a:r>
              <a:rPr lang="en-US" dirty="0" err="1"/>
              <a:t>archaebacteria</a:t>
            </a:r>
            <a:r>
              <a:rPr lang="en-US" dirty="0"/>
              <a:t>, </a:t>
            </a:r>
            <a:r>
              <a:rPr lang="en-US" dirty="0" err="1"/>
              <a:t>eubacteria</a:t>
            </a:r>
            <a:r>
              <a:rPr lang="en-US" dirty="0"/>
              <a:t>, </a:t>
            </a:r>
            <a:r>
              <a:rPr lang="en-US" dirty="0" err="1"/>
              <a:t>protists</a:t>
            </a:r>
            <a:r>
              <a:rPr lang="en-US" dirty="0"/>
              <a:t>, fungi, plants, and animals).</a:t>
            </a:r>
          </a:p>
          <a:p>
            <a:endParaRPr lang="en-US" b="1" dirty="0"/>
          </a:p>
          <a:p>
            <a:r>
              <a:rPr lang="en-US" b="1" dirty="0"/>
              <a:t>EQ: In what ways do the six kingdoms of living things differ from each other?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The practice of naming and classifying organisms is called </a:t>
            </a:r>
            <a:r>
              <a:rPr lang="en-US" b="1" dirty="0">
                <a:solidFill>
                  <a:schemeClr val="tx2"/>
                </a:solidFill>
              </a:rPr>
              <a:t>taxonomy.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Taxonomic systems use categories to organize organisms.</a:t>
            </a:r>
          </a:p>
          <a:p>
            <a:pPr>
              <a:spcAft>
                <a:spcPts val="1800"/>
              </a:spcAft>
            </a:pPr>
            <a:r>
              <a:rPr lang="en-US" dirty="0"/>
              <a:t>The general term for any one of these categories is a </a:t>
            </a:r>
            <a:r>
              <a:rPr lang="en-US" i="1" dirty="0" err="1"/>
              <a:t>taxon</a:t>
            </a:r>
            <a:r>
              <a:rPr lang="en-US" dirty="0"/>
              <a:t> (plural, </a:t>
            </a:r>
            <a:r>
              <a:rPr lang="en-US" i="1" dirty="0" err="1"/>
              <a:t>taxa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1027" name="Picture 3" descr="C:\Documents and Settings\Briana Ransom\Local Settings\Temporary Internet Files\Content.IE5\MNZWDFAR\MC900441607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5200" y="5029200"/>
            <a:ext cx="1663492" cy="167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dichotomous key</a:t>
            </a:r>
            <a:r>
              <a:rPr lang="en-US" dirty="0"/>
              <a:t> can be used to identify an unknown organism based on observable characteristics:</a:t>
            </a:r>
          </a:p>
          <a:p>
            <a:pPr lvl="1"/>
            <a:r>
              <a:rPr lang="en-US" dirty="0"/>
              <a:t>Consists of two part statements that describe  characteristics of organisms. </a:t>
            </a:r>
          </a:p>
          <a:p>
            <a:pPr lvl="1"/>
            <a:r>
              <a:rPr lang="en-US" dirty="0"/>
              <a:t>As the user makes a choice of a characteristic, they are led to a new branch of the key.</a:t>
            </a:r>
          </a:p>
          <a:p>
            <a:r>
              <a:rPr lang="en-US" dirty="0"/>
              <a:t>For example, let’s consider the </a:t>
            </a:r>
            <a:r>
              <a:rPr lang="en-US" i="1" dirty="0" err="1"/>
              <a:t>Norns</a:t>
            </a:r>
            <a:r>
              <a:rPr lang="en-US" dirty="0"/>
              <a:t> on the next page…</a:t>
            </a:r>
          </a:p>
        </p:txBody>
      </p:sp>
    </p:spTree>
    <p:extLst>
      <p:ext uri="{BB962C8B-B14F-4D97-AF65-F5344CB8AC3E}">
        <p14:creationId xmlns:p14="http://schemas.microsoft.com/office/powerpoint/2010/main" val="305900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6428936"/>
            <a:ext cx="4730496" cy="352864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www.biologycorner.com/worksheets/dichoto.html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399395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en-US" sz="2000" dirty="0">
                <a:latin typeface="Times" pitchFamily="18" charset="0"/>
              </a:rPr>
              <a:t>1.  Has pointed ears ...................... ............ ........ go to 3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Has rounded ears .................... ............ ..........go to 2</a:t>
            </a:r>
          </a:p>
          <a:p>
            <a:pPr marL="231775" indent="-231775"/>
            <a:r>
              <a:rPr lang="en-US" sz="2000" dirty="0">
                <a:latin typeface="Times" pitchFamily="18" charset="0"/>
              </a:rPr>
              <a:t>2. Has no tail ............................. ............ ........... </a:t>
            </a:r>
            <a:r>
              <a:rPr lang="en-US" sz="2000" dirty="0" err="1">
                <a:latin typeface="Times" pitchFamily="18" charset="0"/>
              </a:rPr>
              <a:t>Kentuckyus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Has tail ............................ ............ .................. </a:t>
            </a:r>
            <a:r>
              <a:rPr lang="en-US" sz="2000" dirty="0" err="1">
                <a:latin typeface="Times" pitchFamily="18" charset="0"/>
              </a:rPr>
              <a:t>Dakotus</a:t>
            </a:r>
            <a:endParaRPr lang="en-US" sz="2000" dirty="0">
              <a:latin typeface="Times" pitchFamily="18" charset="0"/>
            </a:endParaRPr>
          </a:p>
          <a:p>
            <a:pPr marL="231775" indent="-231775"/>
            <a:r>
              <a:rPr lang="en-US" sz="2000" dirty="0">
                <a:latin typeface="Times" pitchFamily="18" charset="0"/>
              </a:rPr>
              <a:t>3. Ears point upward ............ ............ ................ go to 5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Ears point downward ........... ............ .............go to 4</a:t>
            </a:r>
          </a:p>
          <a:p>
            <a:pPr marL="231775" indent="-231775"/>
            <a:r>
              <a:rPr lang="en-US" sz="2000" dirty="0">
                <a:latin typeface="Times" pitchFamily="18" charset="0"/>
              </a:rPr>
              <a:t>4. Engages in waving behavior ......... ............ ... </a:t>
            </a:r>
            <a:r>
              <a:rPr lang="en-US" sz="2000" dirty="0" err="1">
                <a:latin typeface="Times" pitchFamily="18" charset="0"/>
              </a:rPr>
              <a:t>Dallus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Has hairy tufts on ears ....................................</a:t>
            </a:r>
            <a:r>
              <a:rPr lang="en-US" sz="2000" dirty="0" err="1">
                <a:latin typeface="Times" pitchFamily="18" charset="0"/>
              </a:rPr>
              <a:t>Californius</a:t>
            </a:r>
            <a:r>
              <a:rPr lang="en-US" sz="2000" dirty="0">
                <a:latin typeface="Times" pitchFamily="18" charset="0"/>
              </a:rPr>
              <a:t> </a:t>
            </a:r>
          </a:p>
          <a:p>
            <a:pPr marL="231775" indent="-231775"/>
            <a:r>
              <a:rPr lang="en-US" sz="2000" dirty="0">
                <a:latin typeface="Times" pitchFamily="18" charset="0"/>
              </a:rPr>
              <a:t>5. Engages in waving behavior ........................... </a:t>
            </a:r>
            <a:r>
              <a:rPr lang="en-US" sz="2000" dirty="0" err="1">
                <a:latin typeface="Times" pitchFamily="18" charset="0"/>
              </a:rPr>
              <a:t>WalaWala</a:t>
            </a:r>
            <a:r>
              <a:rPr lang="en-US" sz="2000" dirty="0">
                <a:latin typeface="Times" pitchFamily="18" charset="0"/>
              </a:rPr>
              <a:t> 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Does not engage in waving behavior ..............go to 6</a:t>
            </a:r>
          </a:p>
          <a:p>
            <a:pPr marL="231775" indent="-231775"/>
            <a:r>
              <a:rPr lang="en-US" sz="2000" dirty="0">
                <a:latin typeface="Times" pitchFamily="18" charset="0"/>
              </a:rPr>
              <a:t>6. Has hair on head ............................................. </a:t>
            </a:r>
            <a:r>
              <a:rPr lang="en-US" sz="2000" dirty="0" err="1">
                <a:latin typeface="Times" pitchFamily="18" charset="0"/>
              </a:rPr>
              <a:t>Beverlus</a:t>
            </a:r>
            <a:r>
              <a:rPr lang="en-US" sz="2000" dirty="0">
                <a:latin typeface="Times" pitchFamily="18" charset="0"/>
              </a:rPr>
              <a:t> 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Has no hair on head (may have ear tufts) .......go to 7</a:t>
            </a:r>
          </a:p>
          <a:p>
            <a:pPr marL="231775" indent="-231775"/>
            <a:r>
              <a:rPr lang="en-US" sz="2000" dirty="0">
                <a:latin typeface="Times" pitchFamily="18" charset="0"/>
              </a:rPr>
              <a:t>7. Has a tail .......................................................... </a:t>
            </a:r>
            <a:r>
              <a:rPr lang="en-US" sz="2000" dirty="0" err="1">
                <a:latin typeface="Times" pitchFamily="18" charset="0"/>
              </a:rPr>
              <a:t>Yorkio</a:t>
            </a:r>
            <a:br>
              <a:rPr lang="en-US" sz="2000" dirty="0">
                <a:latin typeface="Times" pitchFamily="18" charset="0"/>
              </a:rPr>
            </a:br>
            <a:r>
              <a:rPr lang="en-US" sz="2000" dirty="0">
                <a:latin typeface="Times" pitchFamily="18" charset="0"/>
              </a:rPr>
              <a:t>Has no tail, aggressive ...................................... </a:t>
            </a:r>
            <a:r>
              <a:rPr lang="en-US" sz="2000" dirty="0" err="1">
                <a:latin typeface="Times" pitchFamily="18" charset="0"/>
              </a:rPr>
              <a:t>Rajus</a:t>
            </a:r>
            <a:endParaRPr lang="en-US" sz="2000" dirty="0">
              <a:latin typeface="Times" pitchFamily="18" charset="0"/>
            </a:endParaRPr>
          </a:p>
        </p:txBody>
      </p:sp>
      <p:pic>
        <p:nvPicPr>
          <p:cNvPr id="1026" name="Picture 2" descr="http://www.biologycorner.com/resources/nor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14600"/>
            <a:ext cx="1285875" cy="1914525"/>
          </a:xfrm>
          <a:prstGeom prst="rect">
            <a:avLst/>
          </a:prstGeom>
          <a:noFill/>
        </p:spPr>
      </p:pic>
      <p:pic>
        <p:nvPicPr>
          <p:cNvPr id="1028" name="Picture 4" descr="http://www.biologycorner.com/resources/nor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990600"/>
            <a:ext cx="1428750" cy="1571626"/>
          </a:xfrm>
          <a:prstGeom prst="rect">
            <a:avLst/>
          </a:prstGeom>
          <a:noFill/>
        </p:spPr>
      </p:pic>
      <p:pic>
        <p:nvPicPr>
          <p:cNvPr id="1030" name="Picture 6" descr="http://www.biologycorner.com/resources/norn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"/>
            <a:ext cx="1571625" cy="1504951"/>
          </a:xfrm>
          <a:prstGeom prst="rect">
            <a:avLst/>
          </a:prstGeom>
          <a:noFill/>
        </p:spPr>
      </p:pic>
      <p:pic>
        <p:nvPicPr>
          <p:cNvPr id="1032" name="Picture 8" descr="http://www.biologycorner.com/resources/norn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124200"/>
            <a:ext cx="1666875" cy="1666875"/>
          </a:xfrm>
          <a:prstGeom prst="rect">
            <a:avLst/>
          </a:prstGeom>
          <a:noFill/>
        </p:spPr>
      </p:pic>
      <p:pic>
        <p:nvPicPr>
          <p:cNvPr id="1036" name="Picture 12" descr="http://www.biologycorner.com/resources/norn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800600"/>
            <a:ext cx="1666875" cy="1666875"/>
          </a:xfrm>
          <a:prstGeom prst="rect">
            <a:avLst/>
          </a:prstGeom>
          <a:noFill/>
        </p:spPr>
      </p:pic>
      <p:pic>
        <p:nvPicPr>
          <p:cNvPr id="1038" name="Picture 14" descr="http://www.biologycorner.com/resources/norn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800600"/>
            <a:ext cx="1571625" cy="1590675"/>
          </a:xfrm>
          <a:prstGeom prst="rect">
            <a:avLst/>
          </a:prstGeom>
          <a:noFill/>
        </p:spPr>
      </p:pic>
      <p:pic>
        <p:nvPicPr>
          <p:cNvPr id="1040" name="Picture 16" descr="http://www.biologycorner.com/resources/norn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846492"/>
            <a:ext cx="1476375" cy="1524001"/>
          </a:xfrm>
          <a:prstGeom prst="rect">
            <a:avLst/>
          </a:prstGeom>
          <a:noFill/>
        </p:spPr>
      </p:pic>
      <p:pic>
        <p:nvPicPr>
          <p:cNvPr id="1042" name="Picture 18" descr="http://www.biologycorner.com/resources/norn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686299"/>
            <a:ext cx="1571625" cy="21717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342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86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6029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617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6334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96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4343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2524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/>
          </a:bodyPr>
          <a:lstStyle/>
          <a:p>
            <a:r>
              <a:rPr lang="en-US" dirty="0"/>
              <a:t>The eight basic levels of modern classification are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Domain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Kingdom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Phylum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Class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Order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Family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Genus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Species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743200"/>
            <a:ext cx="2362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Did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King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Philip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Come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Over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For 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Ginger</a:t>
            </a:r>
          </a:p>
          <a:p>
            <a:pPr marL="573088" indent="-573088">
              <a:spcAft>
                <a:spcPts val="300"/>
              </a:spcAft>
              <a:buAutoNum type="arabicPeriod"/>
            </a:pPr>
            <a:r>
              <a:rPr lang="en-US" sz="2600" dirty="0"/>
              <a:t>Snaps?</a:t>
            </a:r>
          </a:p>
          <a:p>
            <a:pPr>
              <a:spcAft>
                <a:spcPts val="300"/>
              </a:spcAft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Linnaeus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638800" cy="46085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Swedish scientist who introduced a two-word </a:t>
            </a:r>
            <a:br>
              <a:rPr lang="en-US" dirty="0"/>
            </a:br>
            <a:r>
              <a:rPr lang="en-US" dirty="0"/>
              <a:t>naming system called </a:t>
            </a:r>
            <a:r>
              <a:rPr lang="en-US" b="1" dirty="0">
                <a:solidFill>
                  <a:schemeClr val="tx2"/>
                </a:solidFill>
              </a:rPr>
              <a:t>binomial nomenclature.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His system included the genus name and a single descriptive word for each species.</a:t>
            </a:r>
          </a:p>
          <a:p>
            <a:pPr>
              <a:spcAft>
                <a:spcPts val="1200"/>
              </a:spcAft>
            </a:pPr>
            <a:r>
              <a:rPr lang="en-US" dirty="0"/>
              <a:t>This is an organism’s </a:t>
            </a:r>
            <a:r>
              <a:rPr lang="en-US" b="1" dirty="0"/>
              <a:t>scientific name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ile:Linnaeus1758-title-p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38200"/>
            <a:ext cx="1962150" cy="3142588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8/84/LinnaeusWeddingPortrait.jpg/220px-LinnaeusWedding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247238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Scientific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No two species can have the same scientific name.</a:t>
            </a:r>
          </a:p>
          <a:p>
            <a:pPr>
              <a:spcAft>
                <a:spcPts val="1200"/>
              </a:spcAft>
            </a:pPr>
            <a:r>
              <a:rPr lang="en-US" dirty="0"/>
              <a:t>All scientific names are made up of two Latin or Latin-like (sometimes Greek) terms.</a:t>
            </a:r>
          </a:p>
          <a:p>
            <a:pPr>
              <a:spcAft>
                <a:spcPts val="1200"/>
              </a:spcAft>
            </a:pPr>
            <a:r>
              <a:rPr lang="en-US" dirty="0"/>
              <a:t>All the members of a genus share the genus name as the first term.</a:t>
            </a:r>
          </a:p>
          <a:p>
            <a:pPr>
              <a:spcAft>
                <a:spcPts val="1200"/>
              </a:spcAft>
            </a:pPr>
            <a:r>
              <a:rPr lang="en-US" dirty="0"/>
              <a:t>The second term is called the </a:t>
            </a:r>
            <a:r>
              <a:rPr lang="en-US" i="1" dirty="0"/>
              <a:t>species identifier</a:t>
            </a:r>
            <a:r>
              <a:rPr lang="en-US" dirty="0"/>
              <a:t>, and often describes the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1576</TotalTime>
  <Words>472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Georgia</vt:lpstr>
      <vt:lpstr>Times</vt:lpstr>
      <vt:lpstr>Trebuchet MS</vt:lpstr>
      <vt:lpstr>Wingdings 2</vt:lpstr>
      <vt:lpstr>Urban</vt:lpstr>
      <vt:lpstr>iRespondQuestionMaster</vt:lpstr>
      <vt:lpstr>iRespondGraphMaster</vt:lpstr>
      <vt:lpstr>Biological Classification</vt:lpstr>
      <vt:lpstr>Bellringer:    </vt:lpstr>
      <vt:lpstr>Standard</vt:lpstr>
      <vt:lpstr>Taxonomy</vt:lpstr>
      <vt:lpstr>Dichotomous Keys</vt:lpstr>
      <vt:lpstr>PowerPoint Presentation</vt:lpstr>
      <vt:lpstr>Levels of taxonomy</vt:lpstr>
      <vt:lpstr>Carl Linnaeus</vt:lpstr>
      <vt:lpstr>Rules for Scientific Names</vt:lpstr>
      <vt:lpstr>Why do we need scientific names?</vt:lpstr>
      <vt:lpstr>Taxonomy of the “Dolphins”</vt:lpstr>
      <vt:lpstr>PowerPoint Presentation</vt:lpstr>
      <vt:lpstr>The Six Kingdoms of Life</vt:lpstr>
      <vt:lpstr>PowerPoint Presentation</vt:lpstr>
      <vt:lpstr>Domain Bacteria, Kingdom Eubacteria</vt:lpstr>
      <vt:lpstr>Domain Archaea, Kingdom Archaebacteria</vt:lpstr>
      <vt:lpstr>Domain Eukarya, Kingdom Protista</vt:lpstr>
      <vt:lpstr>Domain Eukarya, Kingdom Fungi</vt:lpstr>
      <vt:lpstr>Domain Eukarya, Kingdom Plantae</vt:lpstr>
      <vt:lpstr>Domain Eukarya, Kingdom Animalia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Classification</dc:title>
  <dc:creator>Briana Lee Ransom</dc:creator>
  <cp:lastModifiedBy>Elizabeth Hudson</cp:lastModifiedBy>
  <cp:revision>16</cp:revision>
  <dcterms:created xsi:type="dcterms:W3CDTF">2011-02-26T19:17:58Z</dcterms:created>
  <dcterms:modified xsi:type="dcterms:W3CDTF">2020-03-22T12:42:14Z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